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6" r:id="rId4"/>
    <p:sldMasterId id="2147483708" r:id="rId5"/>
    <p:sldMasterId id="2147483720" r:id="rId6"/>
    <p:sldMasterId id="2147483738" r:id="rId7"/>
    <p:sldMasterId id="2147483750" r:id="rId8"/>
    <p:sldMasterId id="2147483785" r:id="rId9"/>
  </p:sldMasterIdLst>
  <p:notesMasterIdLst>
    <p:notesMasterId r:id="rId64"/>
  </p:notesMasterIdLst>
  <p:sldIdLst>
    <p:sldId id="256" r:id="rId10"/>
    <p:sldId id="257" r:id="rId11"/>
    <p:sldId id="276" r:id="rId12"/>
    <p:sldId id="269" r:id="rId13"/>
    <p:sldId id="274" r:id="rId14"/>
    <p:sldId id="275" r:id="rId15"/>
    <p:sldId id="277" r:id="rId16"/>
    <p:sldId id="279" r:id="rId17"/>
    <p:sldId id="270" r:id="rId18"/>
    <p:sldId id="258" r:id="rId19"/>
    <p:sldId id="271" r:id="rId20"/>
    <p:sldId id="259" r:id="rId21"/>
    <p:sldId id="311" r:id="rId22"/>
    <p:sldId id="261" r:id="rId23"/>
    <p:sldId id="300" r:id="rId24"/>
    <p:sldId id="301" r:id="rId25"/>
    <p:sldId id="299" r:id="rId26"/>
    <p:sldId id="302" r:id="rId27"/>
    <p:sldId id="303" r:id="rId28"/>
    <p:sldId id="272" r:id="rId29"/>
    <p:sldId id="280" r:id="rId30"/>
    <p:sldId id="260" r:id="rId31"/>
    <p:sldId id="306" r:id="rId32"/>
    <p:sldId id="286" r:id="rId33"/>
    <p:sldId id="268" r:id="rId34"/>
    <p:sldId id="281" r:id="rId35"/>
    <p:sldId id="282" r:id="rId36"/>
    <p:sldId id="283" r:id="rId37"/>
    <p:sldId id="313" r:id="rId38"/>
    <p:sldId id="314" r:id="rId39"/>
    <p:sldId id="284" r:id="rId40"/>
    <p:sldId id="285" r:id="rId41"/>
    <p:sldId id="262" r:id="rId42"/>
    <p:sldId id="307" r:id="rId43"/>
    <p:sldId id="287" r:id="rId44"/>
    <p:sldId id="288" r:id="rId45"/>
    <p:sldId id="289" r:id="rId46"/>
    <p:sldId id="315" r:id="rId47"/>
    <p:sldId id="290" r:id="rId48"/>
    <p:sldId id="291" r:id="rId49"/>
    <p:sldId id="263" r:id="rId50"/>
    <p:sldId id="308" r:id="rId51"/>
    <p:sldId id="292" r:id="rId52"/>
    <p:sldId id="293" r:id="rId53"/>
    <p:sldId id="294" r:id="rId54"/>
    <p:sldId id="295" r:id="rId55"/>
    <p:sldId id="297" r:id="rId56"/>
    <p:sldId id="296" r:id="rId57"/>
    <p:sldId id="298" r:id="rId58"/>
    <p:sldId id="304" r:id="rId59"/>
    <p:sldId id="309" r:id="rId60"/>
    <p:sldId id="310" r:id="rId61"/>
    <p:sldId id="267" r:id="rId62"/>
    <p:sldId id="30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3985" autoAdjust="0"/>
  </p:normalViewPr>
  <p:slideViewPr>
    <p:cSldViewPr snapToGrid="0">
      <p:cViewPr varScale="1">
        <p:scale>
          <a:sx n="53" d="100"/>
          <a:sy n="53" d="100"/>
        </p:scale>
        <p:origin x="1416" y="78"/>
      </p:cViewPr>
      <p:guideLst/>
    </p:cSldViewPr>
  </p:slideViewPr>
  <p:notesTextViewPr>
    <p:cViewPr>
      <p:scale>
        <a:sx n="3" d="2"/>
        <a:sy n="3" d="2"/>
      </p:scale>
      <p:origin x="0" y="0"/>
    </p:cViewPr>
  </p:notesTextViewPr>
  <p:sorterViewPr>
    <p:cViewPr>
      <p:scale>
        <a:sx n="100" d="100"/>
        <a:sy n="100" d="100"/>
      </p:scale>
      <p:origin x="0" y="-243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6A52C-8B9C-4D46-B74B-9D204CFAFA1D}" type="datetimeFigureOut">
              <a:rPr lang="en-AU" smtClean="0"/>
              <a:t>9/06/2017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A1BDA-4F47-4561-805D-EB8FF1330795}" type="slidenum">
              <a:rPr lang="en-AU" smtClean="0"/>
              <a:t>‹#›</a:t>
            </a:fld>
            <a:endParaRPr lang="en-AU"/>
          </a:p>
        </p:txBody>
      </p:sp>
    </p:spTree>
    <p:extLst>
      <p:ext uri="{BB962C8B-B14F-4D97-AF65-F5344CB8AC3E}">
        <p14:creationId xmlns:p14="http://schemas.microsoft.com/office/powerpoint/2010/main" val="2324644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Good morning everyone, my name is Chris and my project mate is </a:t>
            </a:r>
            <a:r>
              <a:rPr lang="en-AU" sz="1200" kern="1200" dirty="0" err="1">
                <a:solidFill>
                  <a:schemeClr val="tx1"/>
                </a:solidFill>
                <a:effectLst/>
                <a:latin typeface="+mn-lt"/>
                <a:ea typeface="+mn-ea"/>
                <a:cs typeface="+mn-cs"/>
              </a:rPr>
              <a:t>Hangyue</a:t>
            </a:r>
            <a:r>
              <a:rPr lang="en-AU" sz="1200" kern="1200" dirty="0">
                <a:solidFill>
                  <a:schemeClr val="tx1"/>
                </a:solidFill>
                <a:effectLst/>
                <a:latin typeface="+mn-lt"/>
                <a:ea typeface="+mn-ea"/>
                <a:cs typeface="+mn-cs"/>
              </a:rPr>
              <a:t>. We are from team 8 which the project title is analysing the content of README files on the GitHub. Before we enter to the main content, we would like to recall what exactly is our project doing and what are the goals that we are going to achieve in order to be a success.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AA1BDA-4F47-4561-805D-EB8FF1330795}" type="slidenum">
              <a:rPr lang="en-AU" smtClean="0"/>
              <a:t>1</a:t>
            </a:fld>
            <a:endParaRPr lang="en-AU"/>
          </a:p>
        </p:txBody>
      </p:sp>
    </p:spTree>
    <p:extLst>
      <p:ext uri="{BB962C8B-B14F-4D97-AF65-F5344CB8AC3E}">
        <p14:creationId xmlns:p14="http://schemas.microsoft.com/office/powerpoint/2010/main" val="245326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mentioned earlier, our project goal of this project is developing a web application and systematically analyse the content of GitHub README files.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10</a:t>
            </a:fld>
            <a:endParaRPr lang="en-AU"/>
          </a:p>
        </p:txBody>
      </p:sp>
    </p:spTree>
    <p:extLst>
      <p:ext uri="{BB962C8B-B14F-4D97-AF65-F5344CB8AC3E}">
        <p14:creationId xmlns:p14="http://schemas.microsoft.com/office/powerpoint/2010/main" val="238875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Moreover, our project is meant to do for those users who intended to write a README file at the first time. With the aggregated form of the summary on the web application, it can act as the template as well as the new user will get to know what is their expectation of creating a new README file.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11</a:t>
            </a:fld>
            <a:endParaRPr lang="en-AU"/>
          </a:p>
        </p:txBody>
      </p:sp>
    </p:spTree>
    <p:extLst>
      <p:ext uri="{BB962C8B-B14F-4D97-AF65-F5344CB8AC3E}">
        <p14:creationId xmlns:p14="http://schemas.microsoft.com/office/powerpoint/2010/main" val="317831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Here are the main requirements we have gathered in the beginning of this project. For myself, I was handling the URLs that can be extracted from the selected README files, as our project is only fetch certain formats which is README.md, so our systems will be automatically ignore all other kind of formats of README files such as </a:t>
            </a:r>
            <a:r>
              <a:rPr lang="en-AU" sz="1200" kern="1200" dirty="0" err="1">
                <a:solidFill>
                  <a:schemeClr val="tx1"/>
                </a:solidFill>
                <a:effectLst/>
                <a:latin typeface="+mn-lt"/>
                <a:ea typeface="+mn-ea"/>
                <a:cs typeface="+mn-cs"/>
              </a:rPr>
              <a:t>README.markdown</a:t>
            </a:r>
            <a:r>
              <a:rPr lang="en-AU" sz="1200" kern="1200" dirty="0">
                <a:solidFill>
                  <a:schemeClr val="tx1"/>
                </a:solidFill>
                <a:effectLst/>
                <a:latin typeface="+mn-lt"/>
                <a:ea typeface="+mn-ea"/>
                <a:cs typeface="+mn-cs"/>
              </a:rPr>
              <a:t>, README.txt, etc. The second function that I was handling is listing all the projects that is no README file as well as those README others than README.md.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my project mate, he was handling the section heading that can be extracted from the selected README files. Moreover, he will be mainly in-charge the user interface design and aggregating the result of section heading, URLs and empty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12</a:t>
            </a:fld>
            <a:endParaRPr lang="en-AU"/>
          </a:p>
        </p:txBody>
      </p:sp>
    </p:spTree>
    <p:extLst>
      <p:ext uri="{BB962C8B-B14F-4D97-AF65-F5344CB8AC3E}">
        <p14:creationId xmlns:p14="http://schemas.microsoft.com/office/powerpoint/2010/main" val="206017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What was achieved in our project? Theoretically, we have achieved all the requirements that we gathered from the early beginning.</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13</a:t>
            </a:fld>
            <a:endParaRPr lang="en-AU"/>
          </a:p>
        </p:txBody>
      </p:sp>
    </p:spTree>
    <p:extLst>
      <p:ext uri="{BB962C8B-B14F-4D97-AF65-F5344CB8AC3E}">
        <p14:creationId xmlns:p14="http://schemas.microsoft.com/office/powerpoint/2010/main" val="11121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is our main user interface design of our project. This text field allow user to key in positive value.</a:t>
            </a:r>
          </a:p>
        </p:txBody>
      </p:sp>
      <p:sp>
        <p:nvSpPr>
          <p:cNvPr id="4" name="Slide Number Placeholder 3"/>
          <p:cNvSpPr>
            <a:spLocks noGrp="1"/>
          </p:cNvSpPr>
          <p:nvPr>
            <p:ph type="sldNum" sz="quarter" idx="10"/>
          </p:nvPr>
        </p:nvSpPr>
        <p:spPr/>
        <p:txBody>
          <a:bodyPr/>
          <a:lstStyle/>
          <a:p>
            <a:fld id="{F4AA1BDA-4F47-4561-805D-EB8FF1330795}" type="slidenum">
              <a:rPr lang="en-AU" smtClean="0"/>
              <a:t>14</a:t>
            </a:fld>
            <a:endParaRPr lang="en-AU"/>
          </a:p>
        </p:txBody>
      </p:sp>
    </p:spTree>
    <p:extLst>
      <p:ext uri="{BB962C8B-B14F-4D97-AF65-F5344CB8AC3E}">
        <p14:creationId xmlns:p14="http://schemas.microsoft.com/office/powerpoint/2010/main" val="201879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is after the users has clicked the submit button. This column is the clickable URLs that has been extracted from the README.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15</a:t>
            </a:fld>
            <a:endParaRPr lang="en-AU"/>
          </a:p>
        </p:txBody>
      </p:sp>
    </p:spTree>
    <p:extLst>
      <p:ext uri="{BB962C8B-B14F-4D97-AF65-F5344CB8AC3E}">
        <p14:creationId xmlns:p14="http://schemas.microsoft.com/office/powerpoint/2010/main" val="2512721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column is the clickable images that has been extracted from the README.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16</a:t>
            </a:fld>
            <a:endParaRPr lang="en-AU"/>
          </a:p>
        </p:txBody>
      </p:sp>
    </p:spTree>
    <p:extLst>
      <p:ext uri="{BB962C8B-B14F-4D97-AF65-F5344CB8AC3E}">
        <p14:creationId xmlns:p14="http://schemas.microsoft.com/office/powerpoint/2010/main" val="36754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column is the section heading that has been extracted from the README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17</a:t>
            </a:fld>
            <a:endParaRPr lang="en-AU"/>
          </a:p>
        </p:txBody>
      </p:sp>
    </p:spTree>
    <p:extLst>
      <p:ext uri="{BB962C8B-B14F-4D97-AF65-F5344CB8AC3E}">
        <p14:creationId xmlns:p14="http://schemas.microsoft.com/office/powerpoint/2010/main" val="23428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is the aggregated results of section heading and sum of the empty README. 0 means there is no empty files while extracting the README from the GitHub project.</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18</a:t>
            </a:fld>
            <a:endParaRPr lang="en-AU"/>
          </a:p>
        </p:txBody>
      </p:sp>
    </p:spTree>
    <p:extLst>
      <p:ext uri="{BB962C8B-B14F-4D97-AF65-F5344CB8AC3E}">
        <p14:creationId xmlns:p14="http://schemas.microsoft.com/office/powerpoint/2010/main" val="3626403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finally this is the aggregated result of clickable links.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19</a:t>
            </a:fld>
            <a:endParaRPr lang="en-AU"/>
          </a:p>
        </p:txBody>
      </p:sp>
    </p:spTree>
    <p:extLst>
      <p:ext uri="{BB962C8B-B14F-4D97-AF65-F5344CB8AC3E}">
        <p14:creationId xmlns:p14="http://schemas.microsoft.com/office/powerpoint/2010/main" val="55136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we mentioned earlier in our business plan, the purpose of this project is involving the development of the web application that can randomly select the several GitHub projects and then analyse different kinds of the content of README files on the GitHub.</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a:t>
            </a:fld>
            <a:endParaRPr lang="en-AU"/>
          </a:p>
        </p:txBody>
      </p:sp>
    </p:spTree>
    <p:extLst>
      <p:ext uri="{BB962C8B-B14F-4D97-AF65-F5344CB8AC3E}">
        <p14:creationId xmlns:p14="http://schemas.microsoft.com/office/powerpoint/2010/main" val="423523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Where our project meets the goals? Yes! Is just we can have the further improvements upon our projects to do more better in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20</a:t>
            </a:fld>
            <a:endParaRPr lang="en-AU"/>
          </a:p>
        </p:txBody>
      </p:sp>
    </p:spTree>
    <p:extLst>
      <p:ext uri="{BB962C8B-B14F-4D97-AF65-F5344CB8AC3E}">
        <p14:creationId xmlns:p14="http://schemas.microsoft.com/office/powerpoint/2010/main" val="1683724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However, we have been given extra requirements from time-to-time according to our supervisor to make our system much more useful and user-friendly. Here are the additional requirements that we have gathered in the meantime during every meeting. </a:t>
            </a:r>
          </a:p>
          <a:p>
            <a:r>
              <a:rPr lang="en-AU" sz="1200" kern="1200" dirty="0">
                <a:solidFill>
                  <a:schemeClr val="tx1"/>
                </a:solidFill>
                <a:effectLst/>
                <a:latin typeface="+mn-lt"/>
                <a:ea typeface="+mn-ea"/>
                <a:cs typeface="+mn-cs"/>
              </a:rPr>
              <a:t>For my part, one of the additional requirements that I was handling is added the sequential number of every README file extracted. So that the user can get to know easily how many README being extracted.</a:t>
            </a:r>
          </a:p>
          <a:p>
            <a:r>
              <a:rPr lang="en-AU" sz="1200" kern="1200" dirty="0">
                <a:solidFill>
                  <a:schemeClr val="tx1"/>
                </a:solidFill>
                <a:effectLst/>
                <a:latin typeface="+mn-lt"/>
                <a:ea typeface="+mn-ea"/>
                <a:cs typeface="+mn-cs"/>
              </a:rPr>
              <a:t>Next is the make the project name as the clickable hyperlink. The project name will direct to the project repository in a new tab.</a:t>
            </a:r>
          </a:p>
          <a:p>
            <a:r>
              <a:rPr lang="en-AU" sz="1200" kern="1200" dirty="0">
                <a:solidFill>
                  <a:schemeClr val="tx1"/>
                </a:solidFill>
                <a:effectLst/>
                <a:latin typeface="+mn-lt"/>
                <a:ea typeface="+mn-ea"/>
                <a:cs typeface="+mn-cs"/>
              </a:rPr>
              <a:t>Next is the make the system compatible to all devices by using the bootstrap. We have implemented the bootstrap in our front-end web framework so that users can access our system through our domain provided at any place and any devices.</a:t>
            </a:r>
          </a:p>
          <a:p>
            <a:r>
              <a:rPr lang="en-AU" sz="1200" kern="1200" dirty="0">
                <a:solidFill>
                  <a:schemeClr val="tx1"/>
                </a:solidFill>
                <a:effectLst/>
                <a:latin typeface="+mn-lt"/>
                <a:ea typeface="+mn-ea"/>
                <a:cs typeface="+mn-cs"/>
              </a:rPr>
              <a:t>Next is the adjustment of software user interface. We have improved our system from time-to-time in order to become user-friendly and easy to understand. </a:t>
            </a:r>
          </a:p>
          <a:p>
            <a:r>
              <a:rPr lang="en-AU" sz="1200" kern="1200" dirty="0">
                <a:solidFill>
                  <a:schemeClr val="tx1"/>
                </a:solidFill>
                <a:effectLst/>
                <a:latin typeface="+mn-lt"/>
                <a:ea typeface="+mn-ea"/>
                <a:cs typeface="+mn-cs"/>
              </a:rPr>
              <a:t>Next is the system deployment to web server. We have to deploy our system to the web server by using corresponding web services.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21</a:t>
            </a:fld>
            <a:endParaRPr lang="en-AU"/>
          </a:p>
        </p:txBody>
      </p:sp>
    </p:spTree>
    <p:extLst>
      <p:ext uri="{BB962C8B-B14F-4D97-AF65-F5344CB8AC3E}">
        <p14:creationId xmlns:p14="http://schemas.microsoft.com/office/powerpoint/2010/main" val="174156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For my project mate, he did make the selected URL as the clickable hyperlink. Users can check what are the URL been extracted from the README file.</a:t>
            </a:r>
          </a:p>
          <a:p>
            <a:r>
              <a:rPr lang="en-AU" sz="1200" kern="1200" dirty="0">
                <a:solidFill>
                  <a:schemeClr val="tx1"/>
                </a:solidFill>
                <a:effectLst/>
                <a:latin typeface="+mn-lt"/>
                <a:ea typeface="+mn-ea"/>
                <a:cs typeface="+mn-cs"/>
              </a:rPr>
              <a:t>Second thing he has done is aggregating all the extracted section heading in a table. There is a table that shows all the aggregated result of every section heading from the selected README files. If found the same section heading from another README, it will accumulate it.</a:t>
            </a:r>
          </a:p>
          <a:p>
            <a:r>
              <a:rPr lang="en-AU" sz="1200" kern="1200" dirty="0">
                <a:solidFill>
                  <a:schemeClr val="tx1"/>
                </a:solidFill>
                <a:effectLst/>
                <a:latin typeface="+mn-lt"/>
                <a:ea typeface="+mn-ea"/>
                <a:cs typeface="+mn-cs"/>
              </a:rPr>
              <a:t>Next is fetching and presenting the result in dynamic form. after the user has clicked the submit button, the result of presenting each README file will be in dynamic form by using AJAX. Once the first README has been fetched, then it will show the result immediately until the end.</a:t>
            </a:r>
          </a:p>
          <a:p>
            <a:r>
              <a:rPr lang="en-AU" sz="1200" kern="1200" dirty="0">
                <a:solidFill>
                  <a:schemeClr val="tx1"/>
                </a:solidFill>
                <a:effectLst/>
                <a:latin typeface="+mn-lt"/>
                <a:ea typeface="+mn-ea"/>
                <a:cs typeface="+mn-cs"/>
              </a:rPr>
              <a:t>Next is Calculation the total of empty files</a:t>
            </a:r>
          </a:p>
          <a:p>
            <a:r>
              <a:rPr lang="en-AU" sz="1200" kern="1200" dirty="0">
                <a:solidFill>
                  <a:schemeClr val="tx1"/>
                </a:solidFill>
                <a:effectLst/>
                <a:latin typeface="+mn-lt"/>
                <a:ea typeface="+mn-ea"/>
                <a:cs typeface="+mn-cs"/>
              </a:rPr>
              <a:t>It will sum up all the empty file if the selected GitHub project does not have the README file.</a:t>
            </a:r>
          </a:p>
          <a:p>
            <a:r>
              <a:rPr lang="en-AU" sz="1200" kern="1200" dirty="0">
                <a:solidFill>
                  <a:schemeClr val="tx1"/>
                </a:solidFill>
                <a:effectLst/>
                <a:latin typeface="+mn-lt"/>
                <a:ea typeface="+mn-ea"/>
                <a:cs typeface="+mn-cs"/>
              </a:rPr>
              <a:t>And he also help for the deployment of web service.</a:t>
            </a:r>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22</a:t>
            </a:fld>
            <a:endParaRPr lang="en-AU"/>
          </a:p>
        </p:txBody>
      </p:sp>
    </p:spTree>
    <p:extLst>
      <p:ext uri="{BB962C8B-B14F-4D97-AF65-F5344CB8AC3E}">
        <p14:creationId xmlns:p14="http://schemas.microsoft.com/office/powerpoint/2010/main" val="1255759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we build our proposed system? So this come to the heart of our main topic today that we are going to talk about.</a:t>
            </a:r>
            <a:endParaRPr lang="en-AU" sz="1200" kern="1200" dirty="0">
              <a:solidFill>
                <a:schemeClr val="tx1"/>
              </a:solidFill>
              <a:effectLst/>
              <a:latin typeface="+mn-lt"/>
              <a:ea typeface="+mn-ea"/>
              <a:cs typeface="+mn-cs"/>
            </a:endParaRPr>
          </a:p>
          <a:p>
            <a:endParaRPr lang="en-AU" dirty="0"/>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23</a:t>
            </a:fld>
            <a:endParaRPr lang="en-AU"/>
          </a:p>
        </p:txBody>
      </p:sp>
    </p:spTree>
    <p:extLst>
      <p:ext uri="{BB962C8B-B14F-4D97-AF65-F5344CB8AC3E}">
        <p14:creationId xmlns:p14="http://schemas.microsoft.com/office/powerpoint/2010/main" val="745563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have been using the waterfall model in this project. </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24</a:t>
            </a:fld>
            <a:endParaRPr lang="en-AU"/>
          </a:p>
        </p:txBody>
      </p:sp>
    </p:spTree>
    <p:extLst>
      <p:ext uri="{BB962C8B-B14F-4D97-AF65-F5344CB8AC3E}">
        <p14:creationId xmlns:p14="http://schemas.microsoft.com/office/powerpoint/2010/main" val="627789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first stage of the requirement gathering and analysis, we have gathered all the possible requirements from the supervisor that the system to be developed are captured in this phase. So that we can make sure and confirm what are the actual requirements that we are going to develop along this project. </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25</a:t>
            </a:fld>
            <a:endParaRPr lang="en-AU"/>
          </a:p>
        </p:txBody>
      </p:sp>
    </p:spTree>
    <p:extLst>
      <p:ext uri="{BB962C8B-B14F-4D97-AF65-F5344CB8AC3E}">
        <p14:creationId xmlns:p14="http://schemas.microsoft.com/office/powerpoint/2010/main" val="2168871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the second stage of the system design, is like we have drawn the draft of what shall the system look like in order we have an overall idea on how we start to develop our project. So this is our draft at the very beginning before we proceed to the implementation stage. Furthermore, we may also decide what software tools and programming languages that we are going to use.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26</a:t>
            </a:fld>
            <a:endParaRPr lang="en-AU"/>
          </a:p>
        </p:txBody>
      </p:sp>
    </p:spTree>
    <p:extLst>
      <p:ext uri="{BB962C8B-B14F-4D97-AF65-F5344CB8AC3E}">
        <p14:creationId xmlns:p14="http://schemas.microsoft.com/office/powerpoint/2010/main" val="1015399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this implementation stage, we have first tried to create our own README file that contained the section heading, clickable URLs and clickable pictures of URL. And then we created the method for that relevant information to test whether we can extract the result that we want. Secondly, we have tried to connect to the GitHub.com through the GitHub API, so that we can fetch the projects from the GitHub and analyse the README file. After that, we have started to develop our user interface to show the aggregated result based on the user input. We have also implemented those additional requirements in this stage from time-to-time.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27</a:t>
            </a:fld>
            <a:endParaRPr lang="en-AU"/>
          </a:p>
        </p:txBody>
      </p:sp>
    </p:spTree>
    <p:extLst>
      <p:ext uri="{BB962C8B-B14F-4D97-AF65-F5344CB8AC3E}">
        <p14:creationId xmlns:p14="http://schemas.microsoft.com/office/powerpoint/2010/main" val="270943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verification stage, we have performed the testing when there is a major change of our system. For example, after I have finished developing the URLs extraction, I will let my project mate to test whether all the URLs have been selected correctly to ensure that they are error-free and fully meet the requirements. We have also tried to deploy to the web service to test our program when every time we have accomplished some major changes. This is because it can let other users to access to our program at anywhere and any devices.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28</a:t>
            </a:fld>
            <a:endParaRPr lang="en-AU"/>
          </a:p>
        </p:txBody>
      </p:sp>
    </p:spTree>
    <p:extLst>
      <p:ext uri="{BB962C8B-B14F-4D97-AF65-F5344CB8AC3E}">
        <p14:creationId xmlns:p14="http://schemas.microsoft.com/office/powerpoint/2010/main" val="461667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for the last stage, is the maintenance stage. This is the final phase of the waterfall model, in which the completed software product is handed over to the client after performed various testing. After the software has been deployed on the client site, then we have undertaken the routine maintenance activities on our web services.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31</a:t>
            </a:fld>
            <a:endParaRPr lang="en-AU"/>
          </a:p>
        </p:txBody>
      </p:sp>
    </p:spTree>
    <p:extLst>
      <p:ext uri="{BB962C8B-B14F-4D97-AF65-F5344CB8AC3E}">
        <p14:creationId xmlns:p14="http://schemas.microsoft.com/office/powerpoint/2010/main" val="182538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would like to talk about the process flow diagram and the logic behind on how our system works. As we can see, the user can access to  our web application through the specific domain we provided. It can be considered as an one-press key, like the users entered an integer value and then click the submit button, then our proposed system will start processing and produce the result at the end.</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a:t>
            </a:fld>
            <a:endParaRPr lang="en-AU"/>
          </a:p>
        </p:txBody>
      </p:sp>
    </p:spTree>
    <p:extLst>
      <p:ext uri="{BB962C8B-B14F-4D97-AF65-F5344CB8AC3E}">
        <p14:creationId xmlns:p14="http://schemas.microsoft.com/office/powerpoint/2010/main" val="271372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Undoubtedly, we used this waterfall model simply because this model is simple and easy to understand and use. It is easy to manage due to each phase has specific deliverables and a review process. Also, it works well for the smaller projects where requirements are very well understood.</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32</a:t>
            </a:fld>
            <a:endParaRPr lang="en-AU"/>
          </a:p>
        </p:txBody>
      </p:sp>
    </p:spTree>
    <p:extLst>
      <p:ext uri="{BB962C8B-B14F-4D97-AF65-F5344CB8AC3E}">
        <p14:creationId xmlns:p14="http://schemas.microsoft.com/office/powerpoint/2010/main" val="1642807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the next part, I would like to talk about the programming languages that we have developed along this project. We have been using the python to develop our project. At the first place around week 2 or 3, we were still using the Java to develop our system, but after we have done a lot of the literature review and the research about our project specification, we found that python is still the suitable programming language to build a web application. Besides that, we have used the HTML along with the CSS and JavaScript to build our software interface design.</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33</a:t>
            </a:fld>
            <a:endParaRPr lang="en-AU"/>
          </a:p>
        </p:txBody>
      </p:sp>
    </p:spTree>
    <p:extLst>
      <p:ext uri="{BB962C8B-B14F-4D97-AF65-F5344CB8AC3E}">
        <p14:creationId xmlns:p14="http://schemas.microsoft.com/office/powerpoint/2010/main" val="290473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first reason that we have chosen python is the interpreter:</a:t>
            </a:r>
          </a:p>
          <a:p>
            <a:r>
              <a:rPr lang="en-AU" sz="1200" kern="1200" dirty="0">
                <a:solidFill>
                  <a:schemeClr val="tx1"/>
                </a:solidFill>
                <a:effectLst/>
                <a:latin typeface="+mn-lt"/>
                <a:ea typeface="+mn-ea"/>
                <a:cs typeface="+mn-cs"/>
              </a:rPr>
              <a:t>Java needs an interpreter, for example, Java needs a complier to run the code, yet python code can be run directly and there is no need of compiler.</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35</a:t>
            </a:fld>
            <a:endParaRPr lang="en-AU"/>
          </a:p>
        </p:txBody>
      </p:sp>
    </p:spTree>
    <p:extLst>
      <p:ext uri="{BB962C8B-B14F-4D97-AF65-F5344CB8AC3E}">
        <p14:creationId xmlns:p14="http://schemas.microsoft.com/office/powerpoint/2010/main" val="2852182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second reason is the runtime environment:</a:t>
            </a:r>
          </a:p>
          <a:p>
            <a:r>
              <a:rPr lang="en-AU" sz="1200" kern="1200" dirty="0">
                <a:solidFill>
                  <a:schemeClr val="tx1"/>
                </a:solidFill>
                <a:effectLst/>
                <a:latin typeface="+mn-lt"/>
                <a:ea typeface="+mn-ea"/>
                <a:cs typeface="+mn-cs"/>
              </a:rPr>
              <a:t>So is like in order to write java code, some setup environment is needed. For example, by using </a:t>
            </a:r>
            <a:r>
              <a:rPr lang="en-AU" sz="1200" kern="1200" dirty="0" err="1">
                <a:solidFill>
                  <a:schemeClr val="tx1"/>
                </a:solidFill>
                <a:effectLst/>
                <a:latin typeface="+mn-lt"/>
                <a:ea typeface="+mn-ea"/>
                <a:cs typeface="+mn-cs"/>
              </a:rPr>
              <a:t>Netbeans</a:t>
            </a:r>
            <a:r>
              <a:rPr lang="en-AU" sz="1200" kern="1200" dirty="0">
                <a:solidFill>
                  <a:schemeClr val="tx1"/>
                </a:solidFill>
                <a:effectLst/>
                <a:latin typeface="+mn-lt"/>
                <a:ea typeface="+mn-ea"/>
                <a:cs typeface="+mn-cs"/>
              </a:rPr>
              <a:t> and Eclipse only can run the code. In fact, the code of python can be written on the terminal in Linux and Mac or command prompt in Windows as in web development the HTML and CSS code can be written in a simple text file just like the notepad or sublime.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36</a:t>
            </a:fld>
            <a:endParaRPr lang="en-AU"/>
          </a:p>
        </p:txBody>
      </p:sp>
    </p:spTree>
    <p:extLst>
      <p:ext uri="{BB962C8B-B14F-4D97-AF65-F5344CB8AC3E}">
        <p14:creationId xmlns:p14="http://schemas.microsoft.com/office/powerpoint/2010/main" val="645907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third reason is the syntax:</a:t>
            </a:r>
          </a:p>
          <a:p>
            <a:r>
              <a:rPr lang="en-AU" sz="1200" kern="1200" dirty="0">
                <a:solidFill>
                  <a:schemeClr val="tx1"/>
                </a:solidFill>
                <a:effectLst/>
                <a:latin typeface="+mn-lt"/>
                <a:ea typeface="+mn-ea"/>
                <a:cs typeface="+mn-cs"/>
              </a:rPr>
              <a:t>The python allows programmers to express their concepts in the fewer lines of code compared to Java.</a:t>
            </a:r>
          </a:p>
          <a:p>
            <a:r>
              <a:rPr lang="en-AU" sz="1200" kern="1200" dirty="0">
                <a:solidFill>
                  <a:schemeClr val="tx1"/>
                </a:solidFill>
                <a:effectLst/>
                <a:latin typeface="+mn-lt"/>
                <a:ea typeface="+mn-ea"/>
                <a:cs typeface="+mn-cs"/>
              </a:rPr>
              <a:t>This example show that if we want to print the hello world, we will need to write the following code in Java-</a:t>
            </a:r>
          </a:p>
          <a:p>
            <a:r>
              <a:rPr lang="en-AU" sz="1200" kern="1200" dirty="0">
                <a:solidFill>
                  <a:schemeClr val="tx1"/>
                </a:solidFill>
                <a:effectLst/>
                <a:latin typeface="+mn-lt"/>
                <a:ea typeface="+mn-ea"/>
                <a:cs typeface="+mn-cs"/>
              </a:rPr>
              <a:t>But for python, we only need to write print “Hello World”. Just one line to run a program. </a:t>
            </a:r>
            <a:r>
              <a:rPr lang="en-AU" sz="1200" kern="1200">
                <a:solidFill>
                  <a:schemeClr val="tx1"/>
                </a:solidFill>
                <a:effectLst/>
                <a:latin typeface="+mn-lt"/>
                <a:ea typeface="+mn-ea"/>
                <a:cs typeface="+mn-cs"/>
              </a:rPr>
              <a:t>Anywhere, most </a:t>
            </a:r>
            <a:r>
              <a:rPr lang="en-AU" sz="1200" kern="1200" dirty="0">
                <a:solidFill>
                  <a:schemeClr val="tx1"/>
                </a:solidFill>
                <a:effectLst/>
                <a:latin typeface="+mn-lt"/>
                <a:ea typeface="+mn-ea"/>
                <a:cs typeface="+mn-cs"/>
              </a:rPr>
              <a:t>crucially, we found a lot of the information on the website in regard to our project that was using the python. Consequently, we have decided to use python along our project.</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37</a:t>
            </a:fld>
            <a:endParaRPr lang="en-AU"/>
          </a:p>
        </p:txBody>
      </p:sp>
    </p:spTree>
    <p:extLst>
      <p:ext uri="{BB962C8B-B14F-4D97-AF65-F5344CB8AC3E}">
        <p14:creationId xmlns:p14="http://schemas.microsoft.com/office/powerpoint/2010/main" val="192649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is a command line interface that available in Linux OS. Is like when we just need to run our program instead of coding, we will use this software tool to simple present our progress to our supervisor. Moreover, we have used the Terminal to install other third-party applications that required during the project development, such as Django, flask, python 3, bootstrap,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39</a:t>
            </a:fld>
            <a:endParaRPr lang="en-AU"/>
          </a:p>
        </p:txBody>
      </p:sp>
    </p:spTree>
    <p:extLst>
      <p:ext uri="{BB962C8B-B14F-4D97-AF65-F5344CB8AC3E}">
        <p14:creationId xmlns:p14="http://schemas.microsoft.com/office/powerpoint/2010/main" val="4015571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is the web development microframework and is written in Python. It is a web framework that allow us to run the program and display on the website. It was the most popular Python web development framework on GitHub. (Click slide) Without this web framework installed in our PC, this issue will be come out.</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40</a:t>
            </a:fld>
            <a:endParaRPr lang="en-AU"/>
          </a:p>
        </p:txBody>
      </p:sp>
    </p:spTree>
    <p:extLst>
      <p:ext uri="{BB962C8B-B14F-4D97-AF65-F5344CB8AC3E}">
        <p14:creationId xmlns:p14="http://schemas.microsoft.com/office/powerpoint/2010/main" val="1576851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only learned when we made mistake.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42</a:t>
            </a:fld>
            <a:endParaRPr lang="en-AU"/>
          </a:p>
        </p:txBody>
      </p:sp>
    </p:spTree>
    <p:extLst>
      <p:ext uri="{BB962C8B-B14F-4D97-AF65-F5344CB8AC3E}">
        <p14:creationId xmlns:p14="http://schemas.microsoft.com/office/powerpoint/2010/main" val="224172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were start from the zero about its framework structure, the standard library especially its build-in types, data types, functional modules, built-in exceptions, and other libraries reference that we acquired from the beginning of this project. </a:t>
            </a:r>
          </a:p>
          <a:p>
            <a:r>
              <a:rPr lang="en-AU" sz="1200" kern="1200" dirty="0">
                <a:solidFill>
                  <a:schemeClr val="tx1"/>
                </a:solidFill>
                <a:effectLst/>
                <a:latin typeface="+mn-lt"/>
                <a:ea typeface="+mn-ea"/>
                <a:cs typeface="+mn-cs"/>
              </a:rPr>
              <a:t>The second thing we have learned was setting up the local programming environment on our PC. as flask, bootstrap, the specific version of python in order to successfully run the system on the website.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43</a:t>
            </a:fld>
            <a:endParaRPr lang="en-AU"/>
          </a:p>
        </p:txBody>
      </p:sp>
    </p:spTree>
    <p:extLst>
      <p:ext uri="{BB962C8B-B14F-4D97-AF65-F5344CB8AC3E}">
        <p14:creationId xmlns:p14="http://schemas.microsoft.com/office/powerpoint/2010/main" val="3442735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rgbClr val="FF0000"/>
                </a:solidFill>
                <a:effectLst/>
                <a:latin typeface="+mn-lt"/>
                <a:ea typeface="+mn-ea"/>
                <a:cs typeface="+mn-cs"/>
              </a:rPr>
              <a:t>The reason that we need to specify the specific version of python because these two version will require different web framework while deploying the system to the live</a:t>
            </a:r>
            <a:r>
              <a:rPr lang="en-AU" sz="1200" kern="1200" dirty="0">
                <a:solidFill>
                  <a:schemeClr val="tx1"/>
                </a:solidFill>
                <a:effectLst/>
                <a:latin typeface="+mn-lt"/>
                <a:ea typeface="+mn-ea"/>
                <a:cs typeface="+mn-cs"/>
              </a:rPr>
              <a:t>. The most obvious different is probably the way the “print” statement work. It is different enough that the same script won’t be able to run on both versions at the same time. </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44</a:t>
            </a:fld>
            <a:endParaRPr lang="en-AU"/>
          </a:p>
        </p:txBody>
      </p:sp>
    </p:spTree>
    <p:extLst>
      <p:ext uri="{BB962C8B-B14F-4D97-AF65-F5344CB8AC3E}">
        <p14:creationId xmlns:p14="http://schemas.microsoft.com/office/powerpoint/2010/main" val="264696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after the users have clicked the submit button, the first step is the system will link to the GitHub API.</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a:t>
            </a:fld>
            <a:endParaRPr lang="en-AU"/>
          </a:p>
        </p:txBody>
      </p:sp>
    </p:spTree>
    <p:extLst>
      <p:ext uri="{BB962C8B-B14F-4D97-AF65-F5344CB8AC3E}">
        <p14:creationId xmlns:p14="http://schemas.microsoft.com/office/powerpoint/2010/main" val="3675306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have chosen the python 3 framework with the version of 3.6.1 to develop our project as it is the latest version of the python, even though there is very limited third-party module support currently but we would like to take it as a challenge. Although python 2 has its own libraries, but python 3 is a nicer and more consistent language and it is on the cutting edge currently, so all the new features will be implemented in there rather than being added to python 2. However, all the major frameworks are still running on the Python 2 at this moment.</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45</a:t>
            </a:fld>
            <a:endParaRPr lang="en-AU"/>
          </a:p>
        </p:txBody>
      </p:sp>
    </p:spTree>
    <p:extLst>
      <p:ext uri="{BB962C8B-B14F-4D97-AF65-F5344CB8AC3E}">
        <p14:creationId xmlns:p14="http://schemas.microsoft.com/office/powerpoint/2010/main" val="1664943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third thing we have learned is the deployment of web services. This is another field that we have spent a lot of time here. Right now we have known how to deploy our system to the web server, like a real website by using the deployment web services. We have being tried for various web hosting service that including Heroku, Amazon Web Service, PythonAnywhere and finally we have chosen the </a:t>
            </a:r>
            <a:r>
              <a:rPr lang="en-AU" sz="1200" kern="1200" dirty="0" err="1">
                <a:solidFill>
                  <a:schemeClr val="tx1"/>
                </a:solidFill>
                <a:effectLst/>
                <a:latin typeface="+mn-lt"/>
                <a:ea typeface="+mn-ea"/>
                <a:cs typeface="+mn-cs"/>
              </a:rPr>
              <a:t>DigitalOcean</a:t>
            </a:r>
            <a:r>
              <a:rPr lang="en-AU" sz="1200" kern="1200" dirty="0">
                <a:solidFill>
                  <a:schemeClr val="tx1"/>
                </a:solidFill>
                <a:effectLst/>
                <a:latin typeface="+mn-lt"/>
                <a:ea typeface="+mn-ea"/>
                <a:cs typeface="+mn-cs"/>
              </a:rPr>
              <a:t> to deploy our system to the web server, so that anyone can access to our website at anywhere and any devices.</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46</a:t>
            </a:fld>
            <a:endParaRPr lang="en-AU"/>
          </a:p>
        </p:txBody>
      </p:sp>
    </p:spTree>
    <p:extLst>
      <p:ext uri="{BB962C8B-B14F-4D97-AF65-F5344CB8AC3E}">
        <p14:creationId xmlns:p14="http://schemas.microsoft.com/office/powerpoint/2010/main" val="1327448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for sure, we were faced some issue about the networking service termination due to outbound traffic data has exceeded the limit required. Which means it has been overloading, so that the support team of </a:t>
            </a:r>
            <a:r>
              <a:rPr lang="en-AU" sz="1200" kern="1200" dirty="0" err="1">
                <a:solidFill>
                  <a:schemeClr val="tx1"/>
                </a:solidFill>
                <a:effectLst/>
                <a:latin typeface="+mn-lt"/>
                <a:ea typeface="+mn-ea"/>
                <a:cs typeface="+mn-cs"/>
              </a:rPr>
              <a:t>DigitalOcean</a:t>
            </a:r>
            <a:r>
              <a:rPr lang="en-AU" sz="1200" kern="1200" dirty="0">
                <a:solidFill>
                  <a:schemeClr val="tx1"/>
                </a:solidFill>
                <a:effectLst/>
                <a:latin typeface="+mn-lt"/>
                <a:ea typeface="+mn-ea"/>
                <a:cs typeface="+mn-cs"/>
              </a:rPr>
              <a:t> has been disabled our droplet in order not to prompt the GitHub organisation the suspicious outgoing denial of service attack.</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47</a:t>
            </a:fld>
            <a:endParaRPr lang="en-AU"/>
          </a:p>
        </p:txBody>
      </p:sp>
    </p:spTree>
    <p:extLst>
      <p:ext uri="{BB962C8B-B14F-4D97-AF65-F5344CB8AC3E}">
        <p14:creationId xmlns:p14="http://schemas.microsoft.com/office/powerpoint/2010/main" val="276190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meantime, we have also learned about the format of creating the README file. So basically, most of the time the README file on GitHub is developed using the markdown language. </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48</a:t>
            </a:fld>
            <a:endParaRPr lang="en-AU"/>
          </a:p>
        </p:txBody>
      </p:sp>
    </p:spTree>
    <p:extLst>
      <p:ext uri="{BB962C8B-B14F-4D97-AF65-F5344CB8AC3E}">
        <p14:creationId xmlns:p14="http://schemas.microsoft.com/office/powerpoint/2010/main" val="2124004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also got to know the syntax of creating the REAMDE file as well as how we extract certain information from the README file to analyse it.</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49</a:t>
            </a:fld>
            <a:endParaRPr lang="en-AU"/>
          </a:p>
        </p:txBody>
      </p:sp>
    </p:spTree>
    <p:extLst>
      <p:ext uri="{BB962C8B-B14F-4D97-AF65-F5344CB8AC3E}">
        <p14:creationId xmlns:p14="http://schemas.microsoft.com/office/powerpoint/2010/main" val="3439728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Fetching and presenting the result in dynamic form. The result will be shown one by one (by using Ajax)</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50</a:t>
            </a:fld>
            <a:endParaRPr lang="en-AU"/>
          </a:p>
        </p:txBody>
      </p:sp>
    </p:spTree>
    <p:extLst>
      <p:ext uri="{BB962C8B-B14F-4D97-AF65-F5344CB8AC3E}">
        <p14:creationId xmlns:p14="http://schemas.microsoft.com/office/powerpoint/2010/main" val="3398452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More detailed extraction for section headings. More classification of the section headings (</a:t>
            </a:r>
            <a:r>
              <a:rPr lang="en-AU" sz="1200" kern="1200" dirty="0" err="1">
                <a:solidFill>
                  <a:schemeClr val="tx1"/>
                </a:solidFill>
                <a:effectLst/>
                <a:latin typeface="+mn-lt"/>
                <a:ea typeface="+mn-ea"/>
                <a:cs typeface="+mn-cs"/>
              </a:rPr>
              <a:t>e.g</a:t>
            </a:r>
            <a:r>
              <a:rPr lang="en-AU" sz="1200" kern="1200" dirty="0">
                <a:solidFill>
                  <a:schemeClr val="tx1"/>
                </a:solidFill>
                <a:effectLst/>
                <a:latin typeface="+mn-lt"/>
                <a:ea typeface="+mn-ea"/>
                <a:cs typeface="+mn-cs"/>
              </a:rPr>
              <a:t>: H1, H2, H3, H4, H5 and H6)</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51</a:t>
            </a:fld>
            <a:endParaRPr lang="en-AU"/>
          </a:p>
        </p:txBody>
      </p:sp>
    </p:spTree>
    <p:extLst>
      <p:ext uri="{BB962C8B-B14F-4D97-AF65-F5344CB8AC3E}">
        <p14:creationId xmlns:p14="http://schemas.microsoft.com/office/powerpoint/2010/main" val="19488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linked, the second step is randomly selects the GitHub project by using its unique ID. Because each project will have a unique ID to differentiate.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5</a:t>
            </a:fld>
            <a:endParaRPr lang="en-AU"/>
          </a:p>
        </p:txBody>
      </p:sp>
    </p:spTree>
    <p:extLst>
      <p:ext uri="{BB962C8B-B14F-4D97-AF65-F5344CB8AC3E}">
        <p14:creationId xmlns:p14="http://schemas.microsoft.com/office/powerpoint/2010/main" val="396763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selected the corresponding GitHub projects, the third step is fetching the README file, then start analysing the content of README.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6</a:t>
            </a:fld>
            <a:endParaRPr lang="en-AU"/>
          </a:p>
        </p:txBody>
      </p:sp>
    </p:spTree>
    <p:extLst>
      <p:ext uri="{BB962C8B-B14F-4D97-AF65-F5344CB8AC3E}">
        <p14:creationId xmlns:p14="http://schemas.microsoft.com/office/powerpoint/2010/main" val="1805187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from the README file, it will extract the relevant information that required by our supervisor. Then after finished extracting, the system will then aggregate all the extracted information in the form of summary.</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7</a:t>
            </a:fld>
            <a:endParaRPr lang="en-AU"/>
          </a:p>
        </p:txBody>
      </p:sp>
    </p:spTree>
    <p:extLst>
      <p:ext uri="{BB962C8B-B14F-4D97-AF65-F5344CB8AC3E}">
        <p14:creationId xmlns:p14="http://schemas.microsoft.com/office/powerpoint/2010/main" val="356164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this is what basically our overall process flow of our proposed system.</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8</a:t>
            </a:fld>
            <a:endParaRPr lang="en-AU"/>
          </a:p>
        </p:txBody>
      </p:sp>
    </p:spTree>
    <p:extLst>
      <p:ext uri="{BB962C8B-B14F-4D97-AF65-F5344CB8AC3E}">
        <p14:creationId xmlns:p14="http://schemas.microsoft.com/office/powerpoint/2010/main" val="369897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These are the outline that we are going to present one-by-one.</a:t>
            </a:r>
          </a:p>
          <a:p>
            <a:endParaRPr lang="en-AU" dirty="0"/>
          </a:p>
        </p:txBody>
      </p:sp>
      <p:sp>
        <p:nvSpPr>
          <p:cNvPr id="4" name="Slide Number Placeholder 3"/>
          <p:cNvSpPr>
            <a:spLocks noGrp="1"/>
          </p:cNvSpPr>
          <p:nvPr>
            <p:ph type="sldNum" sz="quarter" idx="10"/>
          </p:nvPr>
        </p:nvSpPr>
        <p:spPr/>
        <p:txBody>
          <a:bodyPr/>
          <a:lstStyle/>
          <a:p>
            <a:fld id="{F4AA1BDA-4F47-4561-805D-EB8FF1330795}" type="slidenum">
              <a:rPr lang="en-AU" smtClean="0"/>
              <a:t>9</a:t>
            </a:fld>
            <a:endParaRPr lang="en-AU"/>
          </a:p>
        </p:txBody>
      </p:sp>
    </p:spTree>
    <p:extLst>
      <p:ext uri="{BB962C8B-B14F-4D97-AF65-F5344CB8AC3E}">
        <p14:creationId xmlns:p14="http://schemas.microsoft.com/office/powerpoint/2010/main" val="3161348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06836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2807364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1846020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9849124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995817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155901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1689611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8705438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7661991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071635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9189662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46844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1279776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000477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4716295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8589689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8332046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8116775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4457712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44357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2742180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69566958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79342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2181808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6176002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660532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5891804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0146737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429660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587915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1085381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6190589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2252075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161885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401825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834952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566362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869140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374827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8934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82636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613830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00720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655984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67268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3724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13727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608250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6056373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460289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859392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163524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139896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060417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6501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08827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61190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965003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596053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748149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905916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587944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0807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2607321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6547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354114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966616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406829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1403787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041518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a:xfrm>
            <a:off x="2416500" y="329307"/>
            <a:ext cx="4973915" cy="309201"/>
          </a:xfrm>
        </p:spPr>
        <p:txBody>
          <a:bodyPr/>
          <a:lstStyle/>
          <a:p>
            <a:endParaRPr lang="en-AU"/>
          </a:p>
        </p:txBody>
      </p:sp>
      <p:sp>
        <p:nvSpPr>
          <p:cNvPr id="6" name="Slide Number Placeholder 5"/>
          <p:cNvSpPr>
            <a:spLocks noGrp="1"/>
          </p:cNvSpPr>
          <p:nvPr>
            <p:ph type="sldNum" sz="quarter" idx="12"/>
          </p:nvPr>
        </p:nvSpPr>
        <p:spPr>
          <a:xfrm>
            <a:off x="1437664" y="798973"/>
            <a:ext cx="811019" cy="503578"/>
          </a:xfrm>
        </p:spPr>
        <p:txBody>
          <a:bodyPr/>
          <a:lstStyle/>
          <a:p>
            <a:fld id="{017F963C-9E8A-4E63-9D08-EF746BD8D28F}" type="slidenum">
              <a:rPr lang="en-AU" smtClean="0"/>
              <a:t>‹#›</a:t>
            </a:fld>
            <a:endParaRPr lang="en-AU"/>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1612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08645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4919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7700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64588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2728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583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0441806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81984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a:xfrm>
            <a:off x="1447382" y="318640"/>
            <a:ext cx="5541004" cy="320931"/>
          </a:xfrm>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229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1013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70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a:xfrm>
            <a:off x="2416500" y="329307"/>
            <a:ext cx="4973915" cy="309201"/>
          </a:xfrm>
        </p:spPr>
        <p:txBody>
          <a:bodyPr/>
          <a:lstStyle/>
          <a:p>
            <a:endParaRPr lang="en-AU"/>
          </a:p>
        </p:txBody>
      </p:sp>
      <p:sp>
        <p:nvSpPr>
          <p:cNvPr id="6" name="Slide Number Placeholder 5"/>
          <p:cNvSpPr>
            <a:spLocks noGrp="1"/>
          </p:cNvSpPr>
          <p:nvPr>
            <p:ph type="sldNum" sz="quarter" idx="12"/>
          </p:nvPr>
        </p:nvSpPr>
        <p:spPr>
          <a:xfrm>
            <a:off x="1437664" y="798973"/>
            <a:ext cx="811019" cy="503578"/>
          </a:xfrm>
        </p:spPr>
        <p:txBody>
          <a:bodyPr/>
          <a:lstStyle/>
          <a:p>
            <a:fld id="{017F963C-9E8A-4E63-9D08-EF746BD8D28F}" type="slidenum">
              <a:rPr lang="en-AU" smtClean="0"/>
              <a:t>‹#›</a:t>
            </a:fld>
            <a:endParaRPr lang="en-AU"/>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4198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29866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8160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2170667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1025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993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47466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903460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75988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a:xfrm>
            <a:off x="1447382" y="318640"/>
            <a:ext cx="5541004" cy="320931"/>
          </a:xfrm>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14602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47412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18654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5345765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4411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196211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227991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363800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7911947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2540494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07806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207220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392802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0325039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323236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5485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630080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6292096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8251004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236187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04778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798921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695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456345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4923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0777253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571054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8254152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A032D1-E7AF-41A1-9319-0CF0CF791F39}" type="datetimeFigureOut">
              <a:rPr lang="en-AU" smtClean="0"/>
              <a:t>9/06/2017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75525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7A032D1-E7AF-41A1-9319-0CF0CF791F39}" type="datetimeFigureOut">
              <a:rPr lang="en-AU" smtClean="0"/>
              <a:t>9/06/2017</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7204020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311672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3835964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921561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7460713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1206340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7020326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A032D1-E7AF-41A1-9319-0CF0CF791F39}" type="datetimeFigureOut">
              <a:rPr lang="en-AU" smtClean="0"/>
              <a:t>9/06/2017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38688682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032D1-E7AF-41A1-9319-0CF0CF791F39}" type="datetimeFigureOut">
              <a:rPr lang="en-AU" smtClean="0"/>
              <a:t>9/06/2017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17F963C-9E8A-4E63-9D08-EF746BD8D28F}" type="slidenum">
              <a:rPr lang="en-AU" smtClean="0"/>
              <a:t>‹#›</a:t>
            </a:fld>
            <a:endParaRPr lang="en-AU"/>
          </a:p>
        </p:txBody>
      </p:sp>
    </p:spTree>
    <p:extLst>
      <p:ext uri="{BB962C8B-B14F-4D97-AF65-F5344CB8AC3E}">
        <p14:creationId xmlns:p14="http://schemas.microsoft.com/office/powerpoint/2010/main" val="224028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4.jp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6.xml"/><Relationship Id="rId3" Type="http://schemas.openxmlformats.org/officeDocument/2006/relationships/slideLayout" Target="../slideLayouts/slideLayout70.xml"/><Relationship Id="rId21" Type="http://schemas.openxmlformats.org/officeDocument/2006/relationships/image" Target="../media/image8.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7.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6.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8.xml"/><Relationship Id="rId3" Type="http://schemas.openxmlformats.org/officeDocument/2006/relationships/slideLayout" Target="../slideLayouts/slideLayout98.xml"/><Relationship Id="rId21" Type="http://schemas.openxmlformats.org/officeDocument/2006/relationships/image" Target="../media/image8.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image" Target="../media/image7.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6.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image" Target="../media/image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9.xml"/><Relationship Id="rId3" Type="http://schemas.openxmlformats.org/officeDocument/2006/relationships/slideLayout" Target="../slideLayouts/slideLayout115.xml"/><Relationship Id="rId21" Type="http://schemas.openxmlformats.org/officeDocument/2006/relationships/image" Target="../media/image8.png"/><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7.pn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6.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846056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AU"/>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2931386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AU"/>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3624810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17F963C-9E8A-4E63-9D08-EF746BD8D28F}" type="slidenum">
              <a:rPr lang="en-AU" smtClean="0"/>
              <a:t>‹#›</a:t>
            </a:fld>
            <a:endParaRPr lang="en-AU"/>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0249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17F963C-9E8A-4E63-9D08-EF746BD8D28F}" type="slidenum">
              <a:rPr lang="en-AU" smtClean="0"/>
              <a:t>‹#›</a:t>
            </a:fld>
            <a:endParaRPr lang="en-AU"/>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8598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11758212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7F963C-9E8A-4E63-9D08-EF746BD8D28F}"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56474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145843898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7A032D1-E7AF-41A1-9319-0CF0CF791F39}" type="datetimeFigureOut">
              <a:rPr lang="en-AU" smtClean="0"/>
              <a:t>9/06/2017</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17F963C-9E8A-4E63-9D08-EF746BD8D28F}" type="slidenum">
              <a:rPr lang="en-AU" smtClean="0"/>
              <a:t>‹#›</a:t>
            </a:fld>
            <a:endParaRPr lang="en-AU"/>
          </a:p>
        </p:txBody>
      </p:sp>
    </p:spTree>
    <p:extLst>
      <p:ext uri="{BB962C8B-B14F-4D97-AF65-F5344CB8AC3E}">
        <p14:creationId xmlns:p14="http://schemas.microsoft.com/office/powerpoint/2010/main" val="1720685746"/>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86.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4.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hing, object&#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58545" y="1369118"/>
            <a:ext cx="3789988" cy="3789988"/>
          </a:xfrm>
          <a:prstGeom prst="rect">
            <a:avLst/>
          </a:prstGeom>
        </p:spPr>
      </p:pic>
      <p:sp>
        <p:nvSpPr>
          <p:cNvPr id="34"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04672" y="2600325"/>
            <a:ext cx="4948428" cy="2651200"/>
          </a:xfrm>
        </p:spPr>
        <p:txBody>
          <a:bodyPr anchor="t">
            <a:normAutofit/>
          </a:bodyPr>
          <a:lstStyle/>
          <a:p>
            <a:pPr algn="l">
              <a:lnSpc>
                <a:spcPct val="80000"/>
              </a:lnSpc>
            </a:pPr>
            <a:r>
              <a:rPr lang="en-AU" sz="5000" dirty="0">
                <a:solidFill>
                  <a:schemeClr val="bg1"/>
                </a:solidFill>
              </a:rPr>
              <a:t>Team 8: Analysing the content of README files on the GitHub</a:t>
            </a:r>
          </a:p>
        </p:txBody>
      </p:sp>
      <p:sp>
        <p:nvSpPr>
          <p:cNvPr id="3" name="Subtitle 2"/>
          <p:cNvSpPr>
            <a:spLocks noGrp="1"/>
          </p:cNvSpPr>
          <p:nvPr>
            <p:ph type="subTitle" idx="1"/>
          </p:nvPr>
        </p:nvSpPr>
        <p:spPr>
          <a:xfrm>
            <a:off x="804672" y="833430"/>
            <a:ext cx="4566500" cy="1406413"/>
          </a:xfrm>
        </p:spPr>
        <p:txBody>
          <a:bodyPr anchor="b">
            <a:normAutofit lnSpcReduction="10000"/>
          </a:bodyPr>
          <a:lstStyle/>
          <a:p>
            <a:pPr algn="l"/>
            <a:r>
              <a:rPr lang="en-AU" sz="2000" i="1" dirty="0">
                <a:solidFill>
                  <a:schemeClr val="bg1"/>
                </a:solidFill>
              </a:rPr>
              <a:t>Presented by: </a:t>
            </a:r>
            <a:r>
              <a:rPr lang="en-AU" sz="2000" i="1" dirty="0" err="1">
                <a:solidFill>
                  <a:schemeClr val="bg1"/>
                </a:solidFill>
              </a:rPr>
              <a:t>Hangyue</a:t>
            </a:r>
            <a:r>
              <a:rPr lang="en-AU" sz="2000" i="1" dirty="0">
                <a:solidFill>
                  <a:schemeClr val="bg1"/>
                </a:solidFill>
              </a:rPr>
              <a:t> Xu and I-Sheng Chris Wang</a:t>
            </a:r>
          </a:p>
          <a:p>
            <a:pPr algn="l"/>
            <a:r>
              <a:rPr lang="en-AU" sz="2000" i="1" dirty="0">
                <a:solidFill>
                  <a:schemeClr val="bg1"/>
                </a:solidFill>
              </a:rPr>
              <a:t>Supervisor: Christoph </a:t>
            </a:r>
            <a:r>
              <a:rPr lang="en-AU" sz="2000" i="1" dirty="0" err="1">
                <a:solidFill>
                  <a:schemeClr val="bg1"/>
                </a:solidFill>
              </a:rPr>
              <a:t>Treude</a:t>
            </a:r>
            <a:endParaRPr lang="en-AU" sz="2000" i="1" dirty="0">
              <a:solidFill>
                <a:schemeClr val="bg1"/>
              </a:solidFill>
            </a:endParaRPr>
          </a:p>
          <a:p>
            <a:pPr algn="l"/>
            <a:r>
              <a:rPr lang="en-AU" sz="2000" i="1" dirty="0">
                <a:solidFill>
                  <a:schemeClr val="bg1"/>
                </a:solidFill>
              </a:rPr>
              <a:t>9</a:t>
            </a:r>
            <a:r>
              <a:rPr lang="en-AU" sz="2000" i="1" baseline="30000" dirty="0">
                <a:solidFill>
                  <a:schemeClr val="bg1"/>
                </a:solidFill>
              </a:rPr>
              <a:t>th</a:t>
            </a:r>
            <a:r>
              <a:rPr lang="en-AU" sz="2000" i="1" dirty="0">
                <a:solidFill>
                  <a:schemeClr val="bg1"/>
                </a:solidFill>
              </a:rPr>
              <a:t> June 2017</a:t>
            </a:r>
          </a:p>
        </p:txBody>
      </p:sp>
    </p:spTree>
    <p:extLst>
      <p:ext uri="{BB962C8B-B14F-4D97-AF65-F5344CB8AC3E}">
        <p14:creationId xmlns:p14="http://schemas.microsoft.com/office/powerpoint/2010/main" val="79923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our project goals?</a:t>
            </a:r>
          </a:p>
        </p:txBody>
      </p:sp>
      <p:sp>
        <p:nvSpPr>
          <p:cNvPr id="3" name="Content Placeholder 2"/>
          <p:cNvSpPr>
            <a:spLocks noGrp="1"/>
          </p:cNvSpPr>
          <p:nvPr>
            <p:ph idx="1"/>
          </p:nvPr>
        </p:nvSpPr>
        <p:spPr/>
        <p:txBody>
          <a:bodyPr/>
          <a:lstStyle/>
          <a:p>
            <a:r>
              <a:rPr lang="en-AU" dirty="0"/>
              <a:t>Develops a web application that can systematically analyse the content of GitHub README files.</a:t>
            </a:r>
          </a:p>
          <a:p>
            <a:endParaRPr lang="en-AU" dirty="0"/>
          </a:p>
        </p:txBody>
      </p:sp>
      <p:sp>
        <p:nvSpPr>
          <p:cNvPr id="4" name="Arrow: Pentagon 3"/>
          <p:cNvSpPr/>
          <p:nvPr/>
        </p:nvSpPr>
        <p:spPr>
          <a:xfrm>
            <a:off x="460581" y="4150658"/>
            <a:ext cx="1832046" cy="12059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Collect</a:t>
            </a:r>
          </a:p>
        </p:txBody>
      </p:sp>
      <p:sp>
        <p:nvSpPr>
          <p:cNvPr id="5" name="Arrow: Pentagon 4"/>
          <p:cNvSpPr/>
          <p:nvPr/>
        </p:nvSpPr>
        <p:spPr>
          <a:xfrm>
            <a:off x="2581592" y="4150658"/>
            <a:ext cx="1924148" cy="12059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Relate</a:t>
            </a:r>
          </a:p>
        </p:txBody>
      </p:sp>
      <p:sp>
        <p:nvSpPr>
          <p:cNvPr id="6" name="Arrow: Pentagon 5"/>
          <p:cNvSpPr/>
          <p:nvPr/>
        </p:nvSpPr>
        <p:spPr>
          <a:xfrm>
            <a:off x="4945414" y="4150658"/>
            <a:ext cx="1866204" cy="12059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Cleanse</a:t>
            </a:r>
          </a:p>
        </p:txBody>
      </p:sp>
      <p:sp>
        <p:nvSpPr>
          <p:cNvPr id="7" name="Arrow: Pentagon 6"/>
          <p:cNvSpPr/>
          <p:nvPr/>
        </p:nvSpPr>
        <p:spPr>
          <a:xfrm>
            <a:off x="7454349" y="4150658"/>
            <a:ext cx="1866204" cy="12059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Classify</a:t>
            </a:r>
          </a:p>
        </p:txBody>
      </p:sp>
      <p:sp>
        <p:nvSpPr>
          <p:cNvPr id="8" name="Arrow: Pentagon 7"/>
          <p:cNvSpPr/>
          <p:nvPr/>
        </p:nvSpPr>
        <p:spPr>
          <a:xfrm>
            <a:off x="9759482" y="4150658"/>
            <a:ext cx="1866204" cy="12059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Report and Analyse</a:t>
            </a:r>
          </a:p>
        </p:txBody>
      </p:sp>
    </p:spTree>
    <p:extLst>
      <p:ext uri="{BB962C8B-B14F-4D97-AF65-F5344CB8AC3E}">
        <p14:creationId xmlns:p14="http://schemas.microsoft.com/office/powerpoint/2010/main" val="4360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our project goals?</a:t>
            </a:r>
          </a:p>
        </p:txBody>
      </p:sp>
      <p:sp>
        <p:nvSpPr>
          <p:cNvPr id="3" name="Content Placeholder 2"/>
          <p:cNvSpPr>
            <a:spLocks noGrp="1"/>
          </p:cNvSpPr>
          <p:nvPr>
            <p:ph idx="1"/>
          </p:nvPr>
        </p:nvSpPr>
        <p:spPr>
          <a:xfrm>
            <a:off x="1104293" y="2569754"/>
            <a:ext cx="8946541" cy="2293795"/>
          </a:xfrm>
        </p:spPr>
        <p:txBody>
          <a:bodyPr>
            <a:normAutofit lnSpcReduction="10000"/>
          </a:bodyPr>
          <a:lstStyle/>
          <a:p>
            <a:r>
              <a:rPr lang="en-AU" sz="2800" dirty="0"/>
              <a:t>A guideline for the new users who intend to write the README file at their first time.</a:t>
            </a:r>
          </a:p>
          <a:p>
            <a:endParaRPr lang="en-AU" sz="2800" dirty="0"/>
          </a:p>
          <a:p>
            <a:r>
              <a:rPr lang="en-AU" sz="2800" dirty="0"/>
              <a:t>New users can gain some idea from the aggregated form of summary.</a:t>
            </a:r>
          </a:p>
          <a:p>
            <a:endParaRPr lang="en-AU" sz="2800" dirty="0"/>
          </a:p>
        </p:txBody>
      </p:sp>
    </p:spTree>
    <p:extLst>
      <p:ext uri="{BB962C8B-B14F-4D97-AF65-F5344CB8AC3E}">
        <p14:creationId xmlns:p14="http://schemas.microsoft.com/office/powerpoint/2010/main" val="404406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were our main requirements?</a:t>
            </a:r>
          </a:p>
        </p:txBody>
      </p:sp>
      <p:sp>
        <p:nvSpPr>
          <p:cNvPr id="3" name="Content Placeholder 2"/>
          <p:cNvSpPr>
            <a:spLocks noGrp="1"/>
          </p:cNvSpPr>
          <p:nvPr>
            <p:ph idx="1"/>
          </p:nvPr>
        </p:nvSpPr>
        <p:spPr>
          <a:xfrm>
            <a:off x="8431698" y="2288274"/>
            <a:ext cx="2623156" cy="533262"/>
          </a:xfrm>
        </p:spPr>
        <p:txBody>
          <a:bodyPr>
            <a:noAutofit/>
          </a:bodyPr>
          <a:lstStyle/>
          <a:p>
            <a:pPr marL="0" indent="0">
              <a:buNone/>
            </a:pPr>
            <a:r>
              <a:rPr lang="en-AU" sz="2800" dirty="0" err="1"/>
              <a:t>Hangyue</a:t>
            </a:r>
            <a:r>
              <a:rPr lang="en-AU" sz="2800" dirty="0"/>
              <a:t> Xu</a:t>
            </a:r>
          </a:p>
        </p:txBody>
      </p:sp>
      <p:sp>
        <p:nvSpPr>
          <p:cNvPr id="4" name="Content Placeholder 2"/>
          <p:cNvSpPr txBox="1">
            <a:spLocks/>
          </p:cNvSpPr>
          <p:nvPr/>
        </p:nvSpPr>
        <p:spPr>
          <a:xfrm>
            <a:off x="8299178" y="4812610"/>
            <a:ext cx="3601274" cy="533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I-Sheng Chris Wang</a:t>
            </a:r>
          </a:p>
        </p:txBody>
      </p:sp>
      <p:sp>
        <p:nvSpPr>
          <p:cNvPr id="5" name="Content Placeholder 2"/>
          <p:cNvSpPr txBox="1">
            <a:spLocks/>
          </p:cNvSpPr>
          <p:nvPr/>
        </p:nvSpPr>
        <p:spPr>
          <a:xfrm>
            <a:off x="659296" y="1989481"/>
            <a:ext cx="4548808" cy="53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Extracting the clickable URLs</a:t>
            </a:r>
          </a:p>
        </p:txBody>
      </p:sp>
      <p:sp>
        <p:nvSpPr>
          <p:cNvPr id="6" name="Content Placeholder 2"/>
          <p:cNvSpPr txBox="1">
            <a:spLocks/>
          </p:cNvSpPr>
          <p:nvPr/>
        </p:nvSpPr>
        <p:spPr>
          <a:xfrm>
            <a:off x="659296" y="2821536"/>
            <a:ext cx="4548808" cy="5332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Extracting the empty README</a:t>
            </a:r>
          </a:p>
        </p:txBody>
      </p:sp>
      <p:sp>
        <p:nvSpPr>
          <p:cNvPr id="7" name="Content Placeholder 2"/>
          <p:cNvSpPr txBox="1">
            <a:spLocks/>
          </p:cNvSpPr>
          <p:nvPr/>
        </p:nvSpPr>
        <p:spPr>
          <a:xfrm>
            <a:off x="659296" y="4279348"/>
            <a:ext cx="4694582" cy="53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Extracting the section headings</a:t>
            </a:r>
          </a:p>
        </p:txBody>
      </p:sp>
      <p:sp>
        <p:nvSpPr>
          <p:cNvPr id="8" name="Content Placeholder 2"/>
          <p:cNvSpPr txBox="1">
            <a:spLocks/>
          </p:cNvSpPr>
          <p:nvPr/>
        </p:nvSpPr>
        <p:spPr>
          <a:xfrm>
            <a:off x="659296" y="5111403"/>
            <a:ext cx="4548808" cy="53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Aggregate all the results</a:t>
            </a:r>
          </a:p>
        </p:txBody>
      </p:sp>
      <p:sp>
        <p:nvSpPr>
          <p:cNvPr id="9" name="Right Brace 8"/>
          <p:cNvSpPr/>
          <p:nvPr/>
        </p:nvSpPr>
        <p:spPr>
          <a:xfrm>
            <a:off x="6578050" y="1989481"/>
            <a:ext cx="569843" cy="14862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Right Brace 9"/>
          <p:cNvSpPr/>
          <p:nvPr/>
        </p:nvSpPr>
        <p:spPr>
          <a:xfrm>
            <a:off x="6578050" y="4277681"/>
            <a:ext cx="569843" cy="14862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0504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1000"/>
                                        <p:tgtEl>
                                          <p:spTgt spid="7">
                                            <p:txEl>
                                              <p:pRg st="0" end="0"/>
                                            </p:txEl>
                                          </p:spTgt>
                                        </p:tgtEl>
                                      </p:cBhvr>
                                    </p:animEffect>
                                    <p:anim calcmode="lin" valueType="num">
                                      <p:cBhvr>
                                        <p:cTn id="2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1000"/>
                                        <p:tgtEl>
                                          <p:spTgt spid="8">
                                            <p:txEl>
                                              <p:pRg st="0" end="0"/>
                                            </p:txEl>
                                          </p:spTgt>
                                        </p:tgtEl>
                                      </p:cBhvr>
                                    </p:animEffect>
                                    <p:anim calcmode="lin" valueType="num">
                                      <p:cBhvr>
                                        <p:cTn id="3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build="p"/>
      <p:bldP spid="8" grpId="0" build="p"/>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680" y="2976219"/>
            <a:ext cx="8026528" cy="1049235"/>
          </a:xfrm>
        </p:spPr>
        <p:txBody>
          <a:bodyPr/>
          <a:lstStyle/>
          <a:p>
            <a:r>
              <a:rPr lang="en-AU" dirty="0"/>
              <a:t>What was achieved in our project? </a:t>
            </a:r>
          </a:p>
        </p:txBody>
      </p:sp>
    </p:spTree>
    <p:extLst>
      <p:ext uri="{BB962C8B-B14F-4D97-AF65-F5344CB8AC3E}">
        <p14:creationId xmlns:p14="http://schemas.microsoft.com/office/powerpoint/2010/main" val="24799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929" y="154111"/>
            <a:ext cx="10515600" cy="971306"/>
          </a:xfrm>
        </p:spPr>
        <p:txBody>
          <a:bodyPr/>
          <a:lstStyle/>
          <a:p>
            <a:r>
              <a:rPr lang="en-AU" dirty="0"/>
              <a:t>What was achieved in our project? </a:t>
            </a:r>
          </a:p>
        </p:txBody>
      </p:sp>
      <p:sp>
        <p:nvSpPr>
          <p:cNvPr id="3" name="Content Placeholder 2"/>
          <p:cNvSpPr>
            <a:spLocks noGrp="1"/>
          </p:cNvSpPr>
          <p:nvPr>
            <p:ph idx="1"/>
          </p:nvPr>
        </p:nvSpPr>
        <p:spPr>
          <a:xfrm>
            <a:off x="3013188" y="6115863"/>
            <a:ext cx="6861313" cy="533262"/>
          </a:xfrm>
        </p:spPr>
        <p:txBody>
          <a:bodyPr/>
          <a:lstStyle/>
          <a:p>
            <a:pPr marL="0" indent="0">
              <a:buNone/>
            </a:pPr>
            <a:r>
              <a:rPr lang="en-AU" dirty="0"/>
              <a:t>Our main user interface design of the system</a:t>
            </a:r>
          </a:p>
        </p:txBody>
      </p:sp>
      <p:pic>
        <p:nvPicPr>
          <p:cNvPr id="5" name="Picture 4" descr="A picture containing screensho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29" y="1125417"/>
            <a:ext cx="10875907" cy="4825217"/>
          </a:xfrm>
          <a:prstGeom prst="rect">
            <a:avLst/>
          </a:prstGeom>
        </p:spPr>
      </p:pic>
    </p:spTree>
    <p:extLst>
      <p:ext uri="{BB962C8B-B14F-4D97-AF65-F5344CB8AC3E}">
        <p14:creationId xmlns:p14="http://schemas.microsoft.com/office/powerpoint/2010/main" val="379669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336"/>
          </a:xfrm>
        </p:spPr>
        <p:txBody>
          <a:bodyPr/>
          <a:lstStyle/>
          <a:p>
            <a:r>
              <a:rPr lang="en-AU" dirty="0"/>
              <a:t>What was achieved in our project? </a:t>
            </a:r>
          </a:p>
        </p:txBody>
      </p:sp>
      <p:sp>
        <p:nvSpPr>
          <p:cNvPr id="3" name="Content Placeholder 2"/>
          <p:cNvSpPr>
            <a:spLocks noGrp="1"/>
          </p:cNvSpPr>
          <p:nvPr>
            <p:ph idx="1"/>
          </p:nvPr>
        </p:nvSpPr>
        <p:spPr>
          <a:xfrm>
            <a:off x="3992218" y="6026564"/>
            <a:ext cx="4475922" cy="453749"/>
          </a:xfrm>
        </p:spPr>
        <p:txBody>
          <a:bodyPr>
            <a:normAutofit/>
          </a:bodyPr>
          <a:lstStyle/>
          <a:p>
            <a:pPr marL="0" indent="0">
              <a:buNone/>
            </a:pPr>
            <a:r>
              <a:rPr lang="en-AU" dirty="0"/>
              <a:t>Extracted the clickable URLs</a:t>
            </a:r>
          </a:p>
          <a:p>
            <a:endParaRPr lang="en-AU" dirty="0"/>
          </a:p>
        </p:txBody>
      </p:sp>
      <p:pic>
        <p:nvPicPr>
          <p:cNvPr id="7" name="Picture 6" descr="A picture containing text, crossword puzzl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57" y="1485330"/>
            <a:ext cx="9714286" cy="4152381"/>
          </a:xfrm>
          <a:prstGeom prst="rect">
            <a:avLst/>
          </a:prstGeom>
        </p:spPr>
      </p:pic>
    </p:spTree>
    <p:extLst>
      <p:ext uri="{BB962C8B-B14F-4D97-AF65-F5344CB8AC3E}">
        <p14:creationId xmlns:p14="http://schemas.microsoft.com/office/powerpoint/2010/main" val="227300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4318"/>
          </a:xfrm>
        </p:spPr>
        <p:txBody>
          <a:bodyPr/>
          <a:lstStyle/>
          <a:p>
            <a:r>
              <a:rPr lang="en-AU" dirty="0"/>
              <a:t>What was achieved in our project? </a:t>
            </a:r>
          </a:p>
        </p:txBody>
      </p:sp>
      <p:sp>
        <p:nvSpPr>
          <p:cNvPr id="3" name="Content Placeholder 2"/>
          <p:cNvSpPr>
            <a:spLocks noGrp="1"/>
          </p:cNvSpPr>
          <p:nvPr>
            <p:ph idx="1"/>
          </p:nvPr>
        </p:nvSpPr>
        <p:spPr>
          <a:xfrm>
            <a:off x="3647661" y="6013312"/>
            <a:ext cx="4701209" cy="493505"/>
          </a:xfrm>
        </p:spPr>
        <p:txBody>
          <a:bodyPr/>
          <a:lstStyle/>
          <a:p>
            <a:pPr marL="0" indent="0">
              <a:buNone/>
            </a:pPr>
            <a:r>
              <a:rPr lang="en-AU" dirty="0"/>
              <a:t>Extracted the clickable images</a:t>
            </a:r>
          </a:p>
        </p:txBody>
      </p:sp>
      <p:pic>
        <p:nvPicPr>
          <p:cNvPr id="7" name="Picture 6" descr="A picture containing text, crossword puzzle&#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57" y="1352809"/>
            <a:ext cx="9714286" cy="4152381"/>
          </a:xfrm>
          <a:prstGeom prst="rect">
            <a:avLst/>
          </a:prstGeom>
        </p:spPr>
      </p:pic>
    </p:spTree>
    <p:extLst>
      <p:ext uri="{BB962C8B-B14F-4D97-AF65-F5344CB8AC3E}">
        <p14:creationId xmlns:p14="http://schemas.microsoft.com/office/powerpoint/2010/main" val="7913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was achieved in our project? </a:t>
            </a:r>
          </a:p>
        </p:txBody>
      </p:sp>
      <p:sp>
        <p:nvSpPr>
          <p:cNvPr id="3" name="Content Placeholder 2"/>
          <p:cNvSpPr>
            <a:spLocks noGrp="1"/>
          </p:cNvSpPr>
          <p:nvPr>
            <p:ph idx="1"/>
          </p:nvPr>
        </p:nvSpPr>
        <p:spPr>
          <a:xfrm>
            <a:off x="3268316" y="6013312"/>
            <a:ext cx="5655365" cy="440497"/>
          </a:xfrm>
        </p:spPr>
        <p:txBody>
          <a:bodyPr>
            <a:normAutofit/>
          </a:bodyPr>
          <a:lstStyle/>
          <a:p>
            <a:pPr marL="0" indent="0" algn="ctr">
              <a:buNone/>
            </a:pPr>
            <a:r>
              <a:rPr lang="en-AU" dirty="0"/>
              <a:t>Extracted the section headings</a:t>
            </a:r>
          </a:p>
          <a:p>
            <a:endParaRPr lang="en-AU" dirty="0"/>
          </a:p>
        </p:txBody>
      </p:sp>
      <p:pic>
        <p:nvPicPr>
          <p:cNvPr id="5" name="Picture 4" descr="A picture containing text, crossword puzzle&#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55" y="1525087"/>
            <a:ext cx="9714286" cy="4152381"/>
          </a:xfrm>
          <a:prstGeom prst="rect">
            <a:avLst/>
          </a:prstGeom>
        </p:spPr>
      </p:pic>
    </p:spTree>
    <p:extLst>
      <p:ext uri="{BB962C8B-B14F-4D97-AF65-F5344CB8AC3E}">
        <p14:creationId xmlns:p14="http://schemas.microsoft.com/office/powerpoint/2010/main" val="161999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was achieved in our project? </a:t>
            </a:r>
          </a:p>
        </p:txBody>
      </p:sp>
      <p:sp>
        <p:nvSpPr>
          <p:cNvPr id="3" name="Content Placeholder 2"/>
          <p:cNvSpPr>
            <a:spLocks noGrp="1"/>
          </p:cNvSpPr>
          <p:nvPr>
            <p:ph idx="1"/>
          </p:nvPr>
        </p:nvSpPr>
        <p:spPr>
          <a:xfrm>
            <a:off x="1580321" y="6132581"/>
            <a:ext cx="8981661" cy="520010"/>
          </a:xfrm>
        </p:spPr>
        <p:txBody>
          <a:bodyPr>
            <a:normAutofit/>
          </a:bodyPr>
          <a:lstStyle/>
          <a:p>
            <a:pPr marL="0" indent="0">
              <a:buNone/>
            </a:pPr>
            <a:r>
              <a:rPr lang="en-AU" dirty="0"/>
              <a:t>Aggregated results of section heading and sum of the empty README</a:t>
            </a:r>
          </a:p>
        </p:txBody>
      </p:sp>
      <p:pic>
        <p:nvPicPr>
          <p:cNvPr id="5" name="Picture 4" descr="A picture containing tex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44" y="1490716"/>
            <a:ext cx="11251096" cy="4496092"/>
          </a:xfrm>
          <a:prstGeom prst="rect">
            <a:avLst/>
          </a:prstGeom>
        </p:spPr>
      </p:pic>
    </p:spTree>
    <p:extLst>
      <p:ext uri="{BB962C8B-B14F-4D97-AF65-F5344CB8AC3E}">
        <p14:creationId xmlns:p14="http://schemas.microsoft.com/office/powerpoint/2010/main" val="357478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was achieved in our project? </a:t>
            </a:r>
          </a:p>
        </p:txBody>
      </p:sp>
      <p:sp>
        <p:nvSpPr>
          <p:cNvPr id="3" name="Content Placeholder 2"/>
          <p:cNvSpPr>
            <a:spLocks noGrp="1"/>
          </p:cNvSpPr>
          <p:nvPr>
            <p:ph idx="1"/>
          </p:nvPr>
        </p:nvSpPr>
        <p:spPr>
          <a:xfrm>
            <a:off x="3288193" y="6053068"/>
            <a:ext cx="5615609" cy="453749"/>
          </a:xfrm>
        </p:spPr>
        <p:txBody>
          <a:bodyPr>
            <a:normAutofit/>
          </a:bodyPr>
          <a:lstStyle/>
          <a:p>
            <a:pPr marL="0" indent="0">
              <a:buNone/>
            </a:pPr>
            <a:r>
              <a:rPr lang="en-AU" dirty="0"/>
              <a:t>Aggregated results of clickable links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13" y="1876218"/>
            <a:ext cx="9157171" cy="3649938"/>
          </a:xfrm>
          <a:prstGeom prst="rect">
            <a:avLst/>
          </a:prstGeom>
        </p:spPr>
      </p:pic>
    </p:spTree>
    <p:extLst>
      <p:ext uri="{BB962C8B-B14F-4D97-AF65-F5344CB8AC3E}">
        <p14:creationId xmlns:p14="http://schemas.microsoft.com/office/powerpoint/2010/main" val="303784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409" y="338620"/>
            <a:ext cx="8120270" cy="867327"/>
          </a:xfrm>
        </p:spPr>
        <p:txBody>
          <a:bodyPr/>
          <a:lstStyle/>
          <a:p>
            <a:r>
              <a:rPr lang="en-AU" dirty="0"/>
              <a:t>What is our project doing?</a:t>
            </a:r>
          </a:p>
        </p:txBody>
      </p:sp>
      <p:sp>
        <p:nvSpPr>
          <p:cNvPr id="3" name="Content Placeholder 2"/>
          <p:cNvSpPr>
            <a:spLocks noGrp="1"/>
          </p:cNvSpPr>
          <p:nvPr>
            <p:ph idx="1"/>
          </p:nvPr>
        </p:nvSpPr>
        <p:spPr>
          <a:xfrm>
            <a:off x="930966" y="2582587"/>
            <a:ext cx="6013174" cy="586271"/>
          </a:xfrm>
        </p:spPr>
        <p:txBody>
          <a:bodyPr>
            <a:noAutofit/>
          </a:bodyPr>
          <a:lstStyle/>
          <a:p>
            <a:r>
              <a:rPr lang="en-AU" sz="2800" dirty="0"/>
              <a:t>Develops a web application </a:t>
            </a:r>
          </a:p>
        </p:txBody>
      </p:sp>
      <p:sp>
        <p:nvSpPr>
          <p:cNvPr id="4" name="Content Placeholder 2"/>
          <p:cNvSpPr txBox="1">
            <a:spLocks/>
          </p:cNvSpPr>
          <p:nvPr/>
        </p:nvSpPr>
        <p:spPr>
          <a:xfrm>
            <a:off x="930966" y="3806826"/>
            <a:ext cx="6013174" cy="586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Analyses the README files</a:t>
            </a:r>
          </a:p>
        </p:txBody>
      </p:sp>
      <p:sp>
        <p:nvSpPr>
          <p:cNvPr id="5" name="Content Placeholder 2"/>
          <p:cNvSpPr txBox="1">
            <a:spLocks/>
          </p:cNvSpPr>
          <p:nvPr/>
        </p:nvSpPr>
        <p:spPr>
          <a:xfrm>
            <a:off x="930966" y="4886878"/>
            <a:ext cx="6013174" cy="586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Aggregate the result of analysis</a:t>
            </a:r>
          </a:p>
        </p:txBody>
      </p:sp>
    </p:spTree>
    <p:extLst>
      <p:ext uri="{BB962C8B-B14F-4D97-AF65-F5344CB8AC3E}">
        <p14:creationId xmlns:p14="http://schemas.microsoft.com/office/powerpoint/2010/main" val="26669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grpId="0"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3500"/>
                            </p:stCondLst>
                            <p:childTnLst>
                              <p:par>
                                <p:cTn id="13" presetID="22" presetClass="entr" presetSubtype="8" fill="hold" grpId="0" nodeType="after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our project meets the goals?</a:t>
            </a:r>
          </a:p>
        </p:txBody>
      </p:sp>
      <p:sp>
        <p:nvSpPr>
          <p:cNvPr id="4" name="Content Placeholder 2"/>
          <p:cNvSpPr txBox="1">
            <a:spLocks/>
          </p:cNvSpPr>
          <p:nvPr/>
        </p:nvSpPr>
        <p:spPr>
          <a:xfrm>
            <a:off x="2618961" y="5943737"/>
            <a:ext cx="6954078" cy="7320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Is just we can have the further improvement based on the additional user requirements.</a:t>
            </a:r>
          </a:p>
        </p:txBody>
      </p:sp>
      <p:pic>
        <p:nvPicPr>
          <p:cNvPr id="6" name="Picture 5" descr="A picture containing device, fan, thing&#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7" y="1793013"/>
            <a:ext cx="3703982" cy="3703982"/>
          </a:xfrm>
          <a:prstGeom prst="rect">
            <a:avLst/>
          </a:prstGeom>
        </p:spPr>
      </p:pic>
      <p:sp>
        <p:nvSpPr>
          <p:cNvPr id="3" name="Content Placeholder 2"/>
          <p:cNvSpPr>
            <a:spLocks noGrp="1"/>
          </p:cNvSpPr>
          <p:nvPr>
            <p:ph idx="1"/>
          </p:nvPr>
        </p:nvSpPr>
        <p:spPr>
          <a:xfrm>
            <a:off x="4277967" y="3645004"/>
            <a:ext cx="2390361" cy="1178787"/>
          </a:xfrm>
        </p:spPr>
        <p:txBody>
          <a:bodyPr>
            <a:normAutofit/>
          </a:bodyPr>
          <a:lstStyle/>
          <a:p>
            <a:pPr marL="0" indent="0" algn="ctr">
              <a:buNone/>
            </a:pPr>
            <a:r>
              <a:rPr lang="en-AU" sz="4800" dirty="0"/>
              <a:t>Yes!</a:t>
            </a:r>
          </a:p>
        </p:txBody>
      </p:sp>
    </p:spTree>
    <p:extLst>
      <p:ext uri="{BB962C8B-B14F-4D97-AF65-F5344CB8AC3E}">
        <p14:creationId xmlns:p14="http://schemas.microsoft.com/office/powerpoint/2010/main" val="398922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were our additional requirements?</a:t>
            </a:r>
          </a:p>
        </p:txBody>
      </p:sp>
      <p:sp>
        <p:nvSpPr>
          <p:cNvPr id="3" name="Content Placeholder 2"/>
          <p:cNvSpPr>
            <a:spLocks noGrp="1"/>
          </p:cNvSpPr>
          <p:nvPr>
            <p:ph idx="1"/>
          </p:nvPr>
        </p:nvSpPr>
        <p:spPr>
          <a:xfrm>
            <a:off x="4177749" y="1958145"/>
            <a:ext cx="7802216" cy="4204116"/>
          </a:xfrm>
        </p:spPr>
        <p:txBody>
          <a:bodyPr>
            <a:noAutofit/>
          </a:bodyPr>
          <a:lstStyle/>
          <a:p>
            <a:r>
              <a:rPr lang="en-AU" sz="3200" dirty="0"/>
              <a:t>Added the sequential number of every README file extracted</a:t>
            </a:r>
          </a:p>
          <a:p>
            <a:r>
              <a:rPr lang="en-AU" sz="3200" dirty="0"/>
              <a:t>Make the project name as the clickable hyperlink</a:t>
            </a:r>
          </a:p>
          <a:p>
            <a:r>
              <a:rPr lang="en-AU" sz="3200" dirty="0"/>
              <a:t>Make the system compatible to all the devices by using the bootstrap</a:t>
            </a:r>
          </a:p>
          <a:p>
            <a:r>
              <a:rPr lang="en-AU" sz="3200" dirty="0"/>
              <a:t>Adjustment of software user interface design</a:t>
            </a:r>
          </a:p>
          <a:p>
            <a:r>
              <a:rPr lang="en-AU" sz="3200" dirty="0"/>
              <a:t>System deployment to web server</a:t>
            </a:r>
          </a:p>
          <a:p>
            <a:endParaRPr lang="en-AU" sz="3200" dirty="0"/>
          </a:p>
        </p:txBody>
      </p:sp>
      <p:sp>
        <p:nvSpPr>
          <p:cNvPr id="4" name="TextBox 3"/>
          <p:cNvSpPr txBox="1"/>
          <p:nvPr/>
        </p:nvSpPr>
        <p:spPr>
          <a:xfrm>
            <a:off x="357808" y="3724725"/>
            <a:ext cx="2319131" cy="523220"/>
          </a:xfrm>
          <a:prstGeom prst="rect">
            <a:avLst/>
          </a:prstGeom>
          <a:noFill/>
        </p:spPr>
        <p:txBody>
          <a:bodyPr wrap="square" rtlCol="0">
            <a:spAutoFit/>
          </a:bodyPr>
          <a:lstStyle/>
          <a:p>
            <a:pPr algn="ctr"/>
            <a:r>
              <a:rPr lang="en-AU" sz="2800" dirty="0" err="1"/>
              <a:t>Hangyue</a:t>
            </a:r>
            <a:r>
              <a:rPr lang="en-AU" sz="2800" dirty="0"/>
              <a:t> Xu</a:t>
            </a:r>
          </a:p>
        </p:txBody>
      </p:sp>
      <p:sp>
        <p:nvSpPr>
          <p:cNvPr id="5" name="Left Brace 4"/>
          <p:cNvSpPr/>
          <p:nvPr/>
        </p:nvSpPr>
        <p:spPr>
          <a:xfrm>
            <a:off x="2676939" y="2186608"/>
            <a:ext cx="1046922" cy="367085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55053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were our additional requirements?</a:t>
            </a:r>
          </a:p>
        </p:txBody>
      </p:sp>
      <p:sp>
        <p:nvSpPr>
          <p:cNvPr id="3" name="Content Placeholder 2"/>
          <p:cNvSpPr>
            <a:spLocks noGrp="1"/>
          </p:cNvSpPr>
          <p:nvPr>
            <p:ph idx="1"/>
          </p:nvPr>
        </p:nvSpPr>
        <p:spPr>
          <a:xfrm>
            <a:off x="4535556" y="1891886"/>
            <a:ext cx="7258878" cy="4351338"/>
          </a:xfrm>
        </p:spPr>
        <p:txBody>
          <a:bodyPr>
            <a:noAutofit/>
          </a:bodyPr>
          <a:lstStyle/>
          <a:p>
            <a:r>
              <a:rPr lang="en-AU" sz="2800" dirty="0"/>
              <a:t>Make the selected URL as the clickable hyperlink</a:t>
            </a:r>
          </a:p>
          <a:p>
            <a:r>
              <a:rPr lang="en-AU" sz="2800" dirty="0"/>
              <a:t>Extracts the clickable picture URL from the README file</a:t>
            </a:r>
          </a:p>
          <a:p>
            <a:r>
              <a:rPr lang="en-AU" sz="2800" dirty="0"/>
              <a:t>Calculation the total of empty files</a:t>
            </a:r>
          </a:p>
          <a:p>
            <a:r>
              <a:rPr lang="en-AU" sz="2800" dirty="0"/>
              <a:t>Aggregate all the extracted section heading in a table</a:t>
            </a:r>
          </a:p>
          <a:p>
            <a:r>
              <a:rPr lang="en-AU" sz="2800" dirty="0"/>
              <a:t>Fetching and presenting the result in dynamic form</a:t>
            </a:r>
          </a:p>
          <a:p>
            <a:r>
              <a:rPr lang="en-AU" sz="2800" dirty="0"/>
              <a:t>System deployment to web server</a:t>
            </a:r>
          </a:p>
          <a:p>
            <a:endParaRPr lang="en-AU" sz="2800" dirty="0"/>
          </a:p>
        </p:txBody>
      </p:sp>
      <p:sp>
        <p:nvSpPr>
          <p:cNvPr id="5" name="TextBox 4"/>
          <p:cNvSpPr txBox="1"/>
          <p:nvPr/>
        </p:nvSpPr>
        <p:spPr>
          <a:xfrm>
            <a:off x="357808" y="3711473"/>
            <a:ext cx="2319131" cy="954107"/>
          </a:xfrm>
          <a:prstGeom prst="rect">
            <a:avLst/>
          </a:prstGeom>
          <a:noFill/>
        </p:spPr>
        <p:txBody>
          <a:bodyPr wrap="square" rtlCol="0">
            <a:spAutoFit/>
          </a:bodyPr>
          <a:lstStyle/>
          <a:p>
            <a:pPr algn="ctr"/>
            <a:r>
              <a:rPr lang="en-AU" sz="2800" dirty="0"/>
              <a:t>I-Sheng Chris Wang</a:t>
            </a:r>
          </a:p>
        </p:txBody>
      </p:sp>
      <p:sp>
        <p:nvSpPr>
          <p:cNvPr id="6" name="Left Brace 5"/>
          <p:cNvSpPr/>
          <p:nvPr/>
        </p:nvSpPr>
        <p:spPr>
          <a:xfrm>
            <a:off x="2796209" y="2040836"/>
            <a:ext cx="1391478" cy="379012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7838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828" y="2499716"/>
            <a:ext cx="10058400" cy="1450757"/>
          </a:xfrm>
        </p:spPr>
        <p:txBody>
          <a:bodyPr/>
          <a:lstStyle/>
          <a:p>
            <a:r>
              <a:rPr lang="en-US" dirty="0"/>
              <a:t>How we build our proposed system?</a:t>
            </a:r>
            <a:endParaRPr lang="en-AU" dirty="0"/>
          </a:p>
        </p:txBody>
      </p:sp>
    </p:spTree>
    <p:extLst>
      <p:ext uri="{BB962C8B-B14F-4D97-AF65-F5344CB8AC3E}">
        <p14:creationId xmlns:p14="http://schemas.microsoft.com/office/powerpoint/2010/main" val="251212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6"/>
            <a:ext cx="10515600" cy="1055712"/>
          </a:xfrm>
        </p:spPr>
        <p:txBody>
          <a:bodyPr/>
          <a:lstStyle/>
          <a:p>
            <a:r>
              <a:rPr lang="en-US" dirty="0"/>
              <a:t>How we build our proposed system?</a:t>
            </a:r>
            <a:endParaRPr lang="en-AU" dirty="0"/>
          </a:p>
        </p:txBody>
      </p:sp>
      <p:pic>
        <p:nvPicPr>
          <p:cNvPr id="5" name="Content Placeholder 4" descr="A waterfall with a mountain in the background&#10;&#10;Description generated with very high confidenc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37958"/>
            <a:ext cx="12192000" cy="4351338"/>
          </a:xfrm>
        </p:spPr>
      </p:pic>
      <p:sp>
        <p:nvSpPr>
          <p:cNvPr id="6" name="TextBox 5"/>
          <p:cNvSpPr txBox="1"/>
          <p:nvPr/>
        </p:nvSpPr>
        <p:spPr>
          <a:xfrm>
            <a:off x="3328639" y="5917400"/>
            <a:ext cx="5534720" cy="523220"/>
          </a:xfrm>
          <a:prstGeom prst="rect">
            <a:avLst/>
          </a:prstGeom>
          <a:noFill/>
        </p:spPr>
        <p:txBody>
          <a:bodyPr wrap="square" rtlCol="0">
            <a:spAutoFit/>
          </a:bodyPr>
          <a:lstStyle/>
          <a:p>
            <a:pPr algn="ctr"/>
            <a:r>
              <a:rPr lang="en-AU" sz="2800" dirty="0"/>
              <a:t>By using waterfall model</a:t>
            </a:r>
          </a:p>
        </p:txBody>
      </p:sp>
    </p:spTree>
    <p:extLst>
      <p:ext uri="{BB962C8B-B14F-4D97-AF65-F5344CB8AC3E}">
        <p14:creationId xmlns:p14="http://schemas.microsoft.com/office/powerpoint/2010/main" val="118492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AU" dirty="0">
                <a:solidFill>
                  <a:schemeClr val="tx1"/>
                </a:solidFill>
              </a:rPr>
              <a:t>Requirements</a:t>
            </a:r>
          </a:p>
        </p:txBody>
      </p:sp>
      <p:sp>
        <p:nvSpPr>
          <p:cNvPr id="12" name="Speech Bubble: Oval 11"/>
          <p:cNvSpPr/>
          <p:nvPr/>
        </p:nvSpPr>
        <p:spPr>
          <a:xfrm>
            <a:off x="5257800" y="1356800"/>
            <a:ext cx="6241774" cy="2146853"/>
          </a:xfrm>
          <a:prstGeom prst="wedgeEllipseCallout">
            <a:avLst>
              <a:gd name="adj1" fmla="val -86863"/>
              <a:gd name="adj2" fmla="val -34414"/>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AU" sz="2400" dirty="0"/>
              <a:t>Gather requirements from the supervisor</a:t>
            </a:r>
          </a:p>
          <a:p>
            <a:pPr marL="285750" indent="-285750">
              <a:buFont typeface="Arial" panose="020B0604020202020204" pitchFamily="34" charset="0"/>
              <a:buChar char="•"/>
            </a:pPr>
            <a:r>
              <a:rPr lang="en-AU" sz="2400" dirty="0"/>
              <a:t>Perform literature review</a:t>
            </a:r>
          </a:p>
        </p:txBody>
      </p:sp>
    </p:spTree>
    <p:extLst>
      <p:ext uri="{BB962C8B-B14F-4D97-AF65-F5344CB8AC3E}">
        <p14:creationId xmlns:p14="http://schemas.microsoft.com/office/powerpoint/2010/main" val="32297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AU" dirty="0">
                <a:solidFill>
                  <a:schemeClr val="tx1"/>
                </a:solidFill>
              </a:rPr>
              <a:t>Requirements</a:t>
            </a:r>
          </a:p>
        </p:txBody>
      </p:sp>
      <p:sp>
        <p:nvSpPr>
          <p:cNvPr id="4" name="Content Placeholder 2"/>
          <p:cNvSpPr txBox="1">
            <a:spLocks/>
          </p:cNvSpPr>
          <p:nvPr/>
        </p:nvSpPr>
        <p:spPr>
          <a:xfrm>
            <a:off x="2444495" y="2586038"/>
            <a:ext cx="2368826" cy="55313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System Design</a:t>
            </a:r>
          </a:p>
        </p:txBody>
      </p:sp>
      <p:sp>
        <p:nvSpPr>
          <p:cNvPr id="8" name="Arrow: Curved Down 7"/>
          <p:cNvSpPr/>
          <p:nvPr/>
        </p:nvSpPr>
        <p:spPr>
          <a:xfrm rot="3530044">
            <a:off x="3577913" y="1387997"/>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Speech Bubble: Oval 11"/>
          <p:cNvSpPr/>
          <p:nvPr/>
        </p:nvSpPr>
        <p:spPr>
          <a:xfrm>
            <a:off x="5300869" y="3942618"/>
            <a:ext cx="6241774" cy="2146853"/>
          </a:xfrm>
          <a:prstGeom prst="wedgeEllipseCallout">
            <a:avLst>
              <a:gd name="adj1" fmla="val -56078"/>
              <a:gd name="adj2" fmla="val -87500"/>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AU" sz="2400" dirty="0"/>
              <a:t>Chosen software development tools</a:t>
            </a:r>
          </a:p>
          <a:p>
            <a:pPr marL="285750" indent="-285750">
              <a:buFont typeface="Arial" panose="020B0604020202020204" pitchFamily="34" charset="0"/>
              <a:buChar char="•"/>
            </a:pPr>
            <a:r>
              <a:rPr lang="en-AU" sz="2400" dirty="0"/>
              <a:t>Drawn the draft of proposed system</a:t>
            </a:r>
          </a:p>
        </p:txBody>
      </p:sp>
      <p:pic>
        <p:nvPicPr>
          <p:cNvPr id="6" name="Picture 5" descr="A picture containing text, whiteboard&#10;&#10;Description generated with very high confidence"/>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74296" y="1081441"/>
            <a:ext cx="5433391" cy="2536401"/>
          </a:xfrm>
          <a:prstGeom prst="rect">
            <a:avLst/>
          </a:prstGeom>
        </p:spPr>
      </p:pic>
      <p:pic>
        <p:nvPicPr>
          <p:cNvPr id="9" name="Picture 8" descr="A picture containing text&#10;&#10;Description generated with very high confidence"/>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982527" y="3027209"/>
            <a:ext cx="3423123" cy="4238464"/>
          </a:xfrm>
          <a:prstGeom prst="rect">
            <a:avLst/>
          </a:prstGeom>
        </p:spPr>
      </p:pic>
    </p:spTree>
    <p:extLst>
      <p:ext uri="{BB962C8B-B14F-4D97-AF65-F5344CB8AC3E}">
        <p14:creationId xmlns:p14="http://schemas.microsoft.com/office/powerpoint/2010/main" val="359699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250"/>
                                        <p:tgtEl>
                                          <p:spTgt spid="8"/>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75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AU" dirty="0">
                <a:solidFill>
                  <a:schemeClr val="tx1"/>
                </a:solidFill>
              </a:rPr>
              <a:t>Requirements</a:t>
            </a:r>
          </a:p>
        </p:txBody>
      </p:sp>
      <p:sp>
        <p:nvSpPr>
          <p:cNvPr id="4" name="Content Placeholder 2"/>
          <p:cNvSpPr txBox="1">
            <a:spLocks/>
          </p:cNvSpPr>
          <p:nvPr/>
        </p:nvSpPr>
        <p:spPr>
          <a:xfrm>
            <a:off x="2444495" y="2586038"/>
            <a:ext cx="2368826" cy="55313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System Design</a:t>
            </a:r>
          </a:p>
        </p:txBody>
      </p:sp>
      <p:sp>
        <p:nvSpPr>
          <p:cNvPr id="5" name="Content Placeholder 2"/>
          <p:cNvSpPr txBox="1">
            <a:spLocks/>
          </p:cNvSpPr>
          <p:nvPr/>
        </p:nvSpPr>
        <p:spPr>
          <a:xfrm>
            <a:off x="4708663" y="3717785"/>
            <a:ext cx="2615648" cy="5928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Implementation</a:t>
            </a:r>
          </a:p>
        </p:txBody>
      </p:sp>
      <p:sp>
        <p:nvSpPr>
          <p:cNvPr id="8" name="Arrow: Curved Down 7"/>
          <p:cNvSpPr/>
          <p:nvPr/>
        </p:nvSpPr>
        <p:spPr>
          <a:xfrm rot="3530044">
            <a:off x="3577913" y="1387997"/>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Arrow: Curved Down 8"/>
          <p:cNvSpPr/>
          <p:nvPr/>
        </p:nvSpPr>
        <p:spPr>
          <a:xfrm rot="3530044">
            <a:off x="5875657" y="2519745"/>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Speech Bubble: Oval 11"/>
          <p:cNvSpPr/>
          <p:nvPr/>
        </p:nvSpPr>
        <p:spPr>
          <a:xfrm>
            <a:off x="5473147" y="4652062"/>
            <a:ext cx="6241774" cy="2093295"/>
          </a:xfrm>
          <a:prstGeom prst="wedgeEllipseCallout">
            <a:avLst>
              <a:gd name="adj1" fmla="val -41216"/>
              <a:gd name="adj2" fmla="val -62177"/>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AU" sz="2400" dirty="0"/>
              <a:t>Created own README file</a:t>
            </a:r>
          </a:p>
          <a:p>
            <a:pPr marL="285750" indent="-285750">
              <a:buFont typeface="Arial" panose="020B0604020202020204" pitchFamily="34" charset="0"/>
              <a:buChar char="•"/>
            </a:pPr>
            <a:r>
              <a:rPr lang="en-AU" sz="2400" dirty="0"/>
              <a:t>Functions created</a:t>
            </a:r>
          </a:p>
          <a:p>
            <a:pPr marL="285750" indent="-285750">
              <a:buFont typeface="Arial" panose="020B0604020202020204" pitchFamily="34" charset="0"/>
              <a:buChar char="•"/>
            </a:pPr>
            <a:r>
              <a:rPr lang="en-AU" sz="2400" dirty="0"/>
              <a:t>Connected to GitHub API</a:t>
            </a:r>
          </a:p>
          <a:p>
            <a:pPr marL="285750" indent="-285750">
              <a:buFont typeface="Arial" panose="020B0604020202020204" pitchFamily="34" charset="0"/>
              <a:buChar char="•"/>
            </a:pPr>
            <a:r>
              <a:rPr lang="en-AU" sz="2400" dirty="0"/>
              <a:t>Developed user interface design</a:t>
            </a:r>
          </a:p>
        </p:txBody>
      </p:sp>
    </p:spTree>
    <p:extLst>
      <p:ext uri="{BB962C8B-B14F-4D97-AF65-F5344CB8AC3E}">
        <p14:creationId xmlns:p14="http://schemas.microsoft.com/office/powerpoint/2010/main" val="28836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AU" dirty="0">
                <a:solidFill>
                  <a:schemeClr val="tx1"/>
                </a:solidFill>
              </a:rPr>
              <a:t>Requirements</a:t>
            </a:r>
          </a:p>
        </p:txBody>
      </p:sp>
      <p:sp>
        <p:nvSpPr>
          <p:cNvPr id="4" name="Content Placeholder 2"/>
          <p:cNvSpPr txBox="1">
            <a:spLocks/>
          </p:cNvSpPr>
          <p:nvPr/>
        </p:nvSpPr>
        <p:spPr>
          <a:xfrm>
            <a:off x="2444495" y="2586038"/>
            <a:ext cx="2368826" cy="55313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System Design</a:t>
            </a:r>
          </a:p>
        </p:txBody>
      </p:sp>
      <p:sp>
        <p:nvSpPr>
          <p:cNvPr id="5" name="Content Placeholder 2"/>
          <p:cNvSpPr txBox="1">
            <a:spLocks/>
          </p:cNvSpPr>
          <p:nvPr/>
        </p:nvSpPr>
        <p:spPr>
          <a:xfrm>
            <a:off x="4708663" y="3717785"/>
            <a:ext cx="2615648" cy="5928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Implementation</a:t>
            </a:r>
          </a:p>
        </p:txBody>
      </p:sp>
      <p:sp>
        <p:nvSpPr>
          <p:cNvPr id="6" name="Content Placeholder 2"/>
          <p:cNvSpPr txBox="1">
            <a:spLocks/>
          </p:cNvSpPr>
          <p:nvPr/>
        </p:nvSpPr>
        <p:spPr>
          <a:xfrm>
            <a:off x="7182146" y="4889291"/>
            <a:ext cx="2368826" cy="52663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Verification </a:t>
            </a:r>
          </a:p>
        </p:txBody>
      </p:sp>
      <p:sp>
        <p:nvSpPr>
          <p:cNvPr id="8" name="Arrow: Curved Down 7"/>
          <p:cNvSpPr/>
          <p:nvPr/>
        </p:nvSpPr>
        <p:spPr>
          <a:xfrm rot="3530044">
            <a:off x="3577913" y="1387997"/>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Arrow: Curved Down 8"/>
          <p:cNvSpPr/>
          <p:nvPr/>
        </p:nvSpPr>
        <p:spPr>
          <a:xfrm rot="3530044">
            <a:off x="5875657" y="2519745"/>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Arrow: Curved Down 9"/>
          <p:cNvSpPr/>
          <p:nvPr/>
        </p:nvSpPr>
        <p:spPr>
          <a:xfrm rot="3530044">
            <a:off x="8244483" y="3810520"/>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Speech Bubble: Oval 11"/>
          <p:cNvSpPr/>
          <p:nvPr/>
        </p:nvSpPr>
        <p:spPr>
          <a:xfrm>
            <a:off x="302840" y="4793074"/>
            <a:ext cx="5050403" cy="1634232"/>
          </a:xfrm>
          <a:prstGeom prst="wedgeEllipseCallout">
            <a:avLst>
              <a:gd name="adj1" fmla="val 80141"/>
              <a:gd name="adj2" fmla="val -26825"/>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AU" sz="2400" dirty="0"/>
              <a:t>Performed the testing</a:t>
            </a:r>
          </a:p>
          <a:p>
            <a:pPr marL="285750" indent="-285750">
              <a:buFont typeface="Arial" panose="020B0604020202020204" pitchFamily="34" charset="0"/>
              <a:buChar char="•"/>
            </a:pPr>
            <a:r>
              <a:rPr lang="en-AU" sz="2400" dirty="0"/>
              <a:t>Deployed to web service</a:t>
            </a:r>
          </a:p>
        </p:txBody>
      </p:sp>
    </p:spTree>
    <p:extLst>
      <p:ext uri="{BB962C8B-B14F-4D97-AF65-F5344CB8AC3E}">
        <p14:creationId xmlns:p14="http://schemas.microsoft.com/office/powerpoint/2010/main" val="234823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Integration testing</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834904420"/>
              </p:ext>
            </p:extLst>
          </p:nvPr>
        </p:nvGraphicFramePr>
        <p:xfrm>
          <a:off x="0" y="1935657"/>
          <a:ext cx="12112978" cy="4508331"/>
        </p:xfrm>
        <a:graphic>
          <a:graphicData uri="http://schemas.openxmlformats.org/drawingml/2006/table">
            <a:tbl>
              <a:tblPr firstRow="1" firstCol="1" bandRow="1">
                <a:tableStyleId>{5C22544A-7EE6-4342-B048-85BDC9FD1C3A}</a:tableStyleId>
              </a:tblPr>
              <a:tblGrid>
                <a:gridCol w="522801">
                  <a:extLst>
                    <a:ext uri="{9D8B030D-6E8A-4147-A177-3AD203B41FA5}">
                      <a16:colId xmlns:a16="http://schemas.microsoft.com/office/drawing/2014/main" val="1428078401"/>
                    </a:ext>
                  </a:extLst>
                </a:gridCol>
                <a:gridCol w="2610525">
                  <a:extLst>
                    <a:ext uri="{9D8B030D-6E8A-4147-A177-3AD203B41FA5}">
                      <a16:colId xmlns:a16="http://schemas.microsoft.com/office/drawing/2014/main" val="98531901"/>
                    </a:ext>
                  </a:extLst>
                </a:gridCol>
                <a:gridCol w="3900156">
                  <a:extLst>
                    <a:ext uri="{9D8B030D-6E8A-4147-A177-3AD203B41FA5}">
                      <a16:colId xmlns:a16="http://schemas.microsoft.com/office/drawing/2014/main" val="1961540650"/>
                    </a:ext>
                  </a:extLst>
                </a:gridCol>
                <a:gridCol w="4007051">
                  <a:extLst>
                    <a:ext uri="{9D8B030D-6E8A-4147-A177-3AD203B41FA5}">
                      <a16:colId xmlns:a16="http://schemas.microsoft.com/office/drawing/2014/main" val="3859566681"/>
                    </a:ext>
                  </a:extLst>
                </a:gridCol>
                <a:gridCol w="1072445">
                  <a:extLst>
                    <a:ext uri="{9D8B030D-6E8A-4147-A177-3AD203B41FA5}">
                      <a16:colId xmlns:a16="http://schemas.microsoft.com/office/drawing/2014/main" val="3160072129"/>
                    </a:ext>
                  </a:extLst>
                </a:gridCol>
              </a:tblGrid>
              <a:tr h="720624">
                <a:tc>
                  <a:txBody>
                    <a:bodyPr/>
                    <a:lstStyle/>
                    <a:p>
                      <a:pPr algn="ctr">
                        <a:lnSpc>
                          <a:spcPct val="107000"/>
                        </a:lnSpc>
                        <a:spcAft>
                          <a:spcPts val="0"/>
                        </a:spcAft>
                      </a:pPr>
                      <a:r>
                        <a:rPr lang="en-AU" sz="1800" dirty="0">
                          <a:effectLst/>
                        </a:rPr>
                        <a:t>No</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dirty="0">
                          <a:effectLst/>
                        </a:rPr>
                        <a:t>Test Case Objective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Test Case description</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Expected Result</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dirty="0">
                          <a:effectLst/>
                        </a:rPr>
                        <a:t>Pass/Fail</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extLst>
                  <a:ext uri="{0D108BD9-81ED-4DB2-BD59-A6C34878D82A}">
                    <a16:rowId xmlns:a16="http://schemas.microsoft.com/office/drawing/2014/main" val="3598808452"/>
                  </a:ext>
                </a:extLst>
              </a:tr>
              <a:tr h="720624">
                <a:tc>
                  <a:txBody>
                    <a:bodyPr/>
                    <a:lstStyle/>
                    <a:p>
                      <a:pPr algn="ctr">
                        <a:lnSpc>
                          <a:spcPct val="107000"/>
                        </a:lnSpc>
                        <a:spcAft>
                          <a:spcPts val="0"/>
                        </a:spcAft>
                      </a:pPr>
                      <a:r>
                        <a:rPr lang="en-AU" sz="1800">
                          <a:effectLst/>
                        </a:rPr>
                        <a:t>1</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dirty="0">
                          <a:effectLst/>
                        </a:rPr>
                        <a:t>Check the interface link between the login module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dirty="0">
                          <a:effectLst/>
                        </a:rPr>
                        <a:t>Enter GitHub login credentials. Username and password of the GitHub.</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Able to login successfully</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gn="ctr">
                        <a:lnSpc>
                          <a:spcPct val="107000"/>
                        </a:lnSpc>
                        <a:spcAft>
                          <a:spcPts val="0"/>
                        </a:spcAft>
                      </a:pPr>
                      <a:r>
                        <a:rPr lang="en-AU" sz="1800" dirty="0">
                          <a:effectLst/>
                        </a:rPr>
                        <a:t>Pass</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114728497"/>
                  </a:ext>
                </a:extLst>
              </a:tr>
              <a:tr h="351893">
                <a:tc>
                  <a:txBody>
                    <a:bodyPr/>
                    <a:lstStyle/>
                    <a:p>
                      <a:pPr algn="ctr">
                        <a:lnSpc>
                          <a:spcPct val="107000"/>
                        </a:lnSpc>
                        <a:spcAft>
                          <a:spcPts val="0"/>
                        </a:spcAft>
                      </a:pPr>
                      <a:r>
                        <a:rPr lang="en-AU" sz="1800">
                          <a:effectLst/>
                        </a:rPr>
                        <a:t>2</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rowSpan="6">
                  <a:txBody>
                    <a:bodyPr/>
                    <a:lstStyle/>
                    <a:p>
                      <a:pPr>
                        <a:lnSpc>
                          <a:spcPct val="107000"/>
                        </a:lnSpc>
                        <a:spcAft>
                          <a:spcPts val="0"/>
                        </a:spcAft>
                      </a:pPr>
                      <a:r>
                        <a:rPr lang="en-AU" sz="1800">
                          <a:effectLst/>
                        </a:rPr>
                        <a:t>Check the result extracting from the GitHub</a:t>
                      </a:r>
                      <a:endParaRPr lang="en-US" sz="1800">
                        <a:effectLst/>
                        <a:latin typeface="Calibri" panose="020F0502020204030204" pitchFamily="34" charset="0"/>
                        <a:ea typeface="DengXian"/>
                        <a:cs typeface="Times New Roman" panose="02020603050405020304" pitchFamily="18" charset="0"/>
                      </a:endParaRPr>
                    </a:p>
                  </a:txBody>
                  <a:tcPr marL="68580" marR="68580" marT="0" marB="0" anchor="ctr"/>
                </a:tc>
                <a:tc rowSpan="6">
                  <a:txBody>
                    <a:bodyPr/>
                    <a:lstStyle/>
                    <a:p>
                      <a:pPr>
                        <a:lnSpc>
                          <a:spcPct val="107000"/>
                        </a:lnSpc>
                        <a:spcAft>
                          <a:spcPts val="0"/>
                        </a:spcAft>
                      </a:pPr>
                      <a:r>
                        <a:rPr lang="en-AU" sz="1800" dirty="0">
                          <a:effectLst/>
                        </a:rPr>
                        <a:t>User input value and click the submit button.</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tc>
                <a:tc>
                  <a:txBody>
                    <a:bodyPr/>
                    <a:lstStyle/>
                    <a:p>
                      <a:pPr>
                        <a:lnSpc>
                          <a:spcPct val="107000"/>
                        </a:lnSpc>
                        <a:spcAft>
                          <a:spcPts val="0"/>
                        </a:spcAft>
                      </a:pPr>
                      <a:r>
                        <a:rPr lang="en-AU" sz="1800">
                          <a:effectLst/>
                        </a:rPr>
                        <a:t>Able to link with the GitHub API </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623248908"/>
                  </a:ext>
                </a:extLst>
              </a:tr>
              <a:tr h="351893">
                <a:tc>
                  <a:txBody>
                    <a:bodyPr/>
                    <a:lstStyle/>
                    <a:p>
                      <a:pPr algn="ctr">
                        <a:lnSpc>
                          <a:spcPct val="107000"/>
                        </a:lnSpc>
                        <a:spcAft>
                          <a:spcPts val="0"/>
                        </a:spcAft>
                      </a:pPr>
                      <a:r>
                        <a:rPr lang="en-AU" sz="1800" dirty="0">
                          <a:effectLst/>
                        </a:rPr>
                        <a:t>3</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AU" sz="1800" dirty="0">
                          <a:effectLst/>
                        </a:rPr>
                        <a:t>Able to extract the project ID</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2615558062"/>
                  </a:ext>
                </a:extLst>
              </a:tr>
              <a:tr h="351893">
                <a:tc>
                  <a:txBody>
                    <a:bodyPr/>
                    <a:lstStyle/>
                    <a:p>
                      <a:pPr algn="ctr">
                        <a:lnSpc>
                          <a:spcPct val="107000"/>
                        </a:lnSpc>
                        <a:spcAft>
                          <a:spcPts val="0"/>
                        </a:spcAft>
                      </a:pPr>
                      <a:r>
                        <a:rPr lang="en-AU" sz="1800" dirty="0">
                          <a:effectLst/>
                        </a:rPr>
                        <a:t>4</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AU" sz="1800" dirty="0">
                          <a:effectLst/>
                        </a:rPr>
                        <a:t>Able to extract the project name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 </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300407146"/>
                  </a:ext>
                </a:extLst>
              </a:tr>
              <a:tr h="351893">
                <a:tc>
                  <a:txBody>
                    <a:bodyPr/>
                    <a:lstStyle/>
                    <a:p>
                      <a:pPr algn="ctr">
                        <a:lnSpc>
                          <a:spcPct val="107000"/>
                        </a:lnSpc>
                        <a:spcAft>
                          <a:spcPts val="0"/>
                        </a:spcAft>
                      </a:pPr>
                      <a:r>
                        <a:rPr lang="en-AU" sz="1800">
                          <a:effectLst/>
                        </a:rPr>
                        <a:t>5</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AU" sz="1800" dirty="0">
                          <a:effectLst/>
                        </a:rPr>
                        <a:t>Able to extract URL from README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gn="ctr">
                        <a:lnSpc>
                          <a:spcPct val="107000"/>
                        </a:lnSpc>
                        <a:spcAft>
                          <a:spcPts val="0"/>
                        </a:spcAft>
                      </a:pPr>
                      <a:r>
                        <a:rPr lang="en-AU" sz="1800" dirty="0">
                          <a:effectLst/>
                        </a:rPr>
                        <a:t>Pass</a:t>
                      </a:r>
                    </a:p>
                  </a:txBody>
                  <a:tcPr marL="68580" marR="68580" marT="0" marB="0">
                    <a:solidFill>
                      <a:schemeClr val="accent3"/>
                    </a:solidFill>
                  </a:tcPr>
                </a:tc>
                <a:extLst>
                  <a:ext uri="{0D108BD9-81ED-4DB2-BD59-A6C34878D82A}">
                    <a16:rowId xmlns:a16="http://schemas.microsoft.com/office/drawing/2014/main" val="850747800"/>
                  </a:ext>
                </a:extLst>
              </a:tr>
              <a:tr h="351893">
                <a:tc>
                  <a:txBody>
                    <a:bodyPr/>
                    <a:lstStyle/>
                    <a:p>
                      <a:pPr algn="ctr">
                        <a:lnSpc>
                          <a:spcPct val="107000"/>
                        </a:lnSpc>
                        <a:spcAft>
                          <a:spcPts val="0"/>
                        </a:spcAft>
                      </a:pPr>
                      <a:r>
                        <a:rPr lang="en-AU" sz="1800">
                          <a:effectLst/>
                        </a:rPr>
                        <a:t>6</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AU" sz="1800" dirty="0">
                          <a:effectLst/>
                        </a:rPr>
                        <a:t>Able to extract picture URL from README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682352389"/>
                  </a:ext>
                </a:extLst>
              </a:tr>
              <a:tr h="351893">
                <a:tc>
                  <a:txBody>
                    <a:bodyPr/>
                    <a:lstStyle/>
                    <a:p>
                      <a:pPr algn="ctr">
                        <a:lnSpc>
                          <a:spcPct val="107000"/>
                        </a:lnSpc>
                        <a:spcAft>
                          <a:spcPts val="0"/>
                        </a:spcAft>
                      </a:pPr>
                      <a:r>
                        <a:rPr lang="en-AU" sz="1800">
                          <a:effectLst/>
                        </a:rPr>
                        <a:t>7</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AU" sz="1800" dirty="0">
                          <a:effectLst/>
                        </a:rPr>
                        <a:t>Able to extract section heading from README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a:t>
                      </a:r>
                      <a:endParaRPr lang="en-US" sz="1800" dirty="0">
                        <a:effectLst/>
                        <a:latin typeface="Calibri" panose="020F0502020204030204" pitchFamily="34" charset="0"/>
                        <a:ea typeface="DengXian"/>
                        <a:cs typeface="Times New Roman" panose="02020603050405020304" pitchFamily="18" charset="0"/>
                      </a:endParaRPr>
                    </a:p>
                    <a:p>
                      <a:pPr algn="ctr">
                        <a:lnSpc>
                          <a:spcPct val="107000"/>
                        </a:lnSpc>
                        <a:spcAft>
                          <a:spcPts val="0"/>
                        </a:spcAft>
                      </a:pPr>
                      <a:r>
                        <a:rPr lang="en-AU" sz="1800" dirty="0">
                          <a:effectLst/>
                        </a:rPr>
                        <a:t> </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903983740"/>
                  </a:ext>
                </a:extLst>
              </a:tr>
              <a:tr h="720624">
                <a:tc>
                  <a:txBody>
                    <a:bodyPr/>
                    <a:lstStyle/>
                    <a:p>
                      <a:pPr algn="ctr">
                        <a:lnSpc>
                          <a:spcPct val="107000"/>
                        </a:lnSpc>
                        <a:spcAft>
                          <a:spcPts val="0"/>
                        </a:spcAft>
                      </a:pPr>
                      <a:r>
                        <a:rPr lang="en-AU" sz="1800">
                          <a:effectLst/>
                        </a:rPr>
                        <a:t>8</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Check the fetching process</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User input value and click the submit button</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a:lnSpc>
                          <a:spcPct val="107000"/>
                        </a:lnSpc>
                        <a:spcAft>
                          <a:spcPts val="0"/>
                        </a:spcAft>
                      </a:pPr>
                      <a:r>
                        <a:rPr lang="en-AU" sz="1800">
                          <a:effectLst/>
                        </a:rPr>
                        <a:t>The console/back-end should show the fetching process of the README file.</a:t>
                      </a:r>
                      <a:endParaRPr lang="en-US" sz="1800">
                        <a:effectLst/>
                        <a:latin typeface="Calibri" panose="020F0502020204030204" pitchFamily="34" charset="0"/>
                        <a:ea typeface="DengXian"/>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AU" sz="1800" dirty="0">
                          <a:effectLst/>
                        </a:rPr>
                        <a:t>Pass </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339007327"/>
                  </a:ext>
                </a:extLst>
              </a:tr>
            </a:tbl>
          </a:graphicData>
        </a:graphic>
      </p:graphicFrame>
    </p:spTree>
    <p:extLst>
      <p:ext uri="{BB962C8B-B14F-4D97-AF65-F5344CB8AC3E}">
        <p14:creationId xmlns:p14="http://schemas.microsoft.com/office/powerpoint/2010/main" val="2185808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spTree>
    <p:extLst>
      <p:ext uri="{BB962C8B-B14F-4D97-AF65-F5344CB8AC3E}">
        <p14:creationId xmlns:p14="http://schemas.microsoft.com/office/powerpoint/2010/main" val="2886735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68562"/>
            <a:ext cx="10364451" cy="1018372"/>
          </a:xfrm>
        </p:spPr>
        <p:txBody>
          <a:bodyPr/>
          <a:lstStyle/>
          <a:p>
            <a:r>
              <a:rPr lang="en-AU" dirty="0"/>
              <a:t>System testing</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47962658"/>
              </p:ext>
            </p:extLst>
          </p:nvPr>
        </p:nvGraphicFramePr>
        <p:xfrm>
          <a:off x="555531" y="1151468"/>
          <a:ext cx="11080936" cy="5479360"/>
        </p:xfrm>
        <a:graphic>
          <a:graphicData uri="http://schemas.openxmlformats.org/drawingml/2006/table">
            <a:tbl>
              <a:tblPr firstRow="1" firstCol="1" bandRow="1">
                <a:tableStyleId>{5C22544A-7EE6-4342-B048-85BDC9FD1C3A}</a:tableStyleId>
              </a:tblPr>
              <a:tblGrid>
                <a:gridCol w="559291">
                  <a:extLst>
                    <a:ext uri="{9D8B030D-6E8A-4147-A177-3AD203B41FA5}">
                      <a16:colId xmlns:a16="http://schemas.microsoft.com/office/drawing/2014/main" val="1452481562"/>
                    </a:ext>
                  </a:extLst>
                </a:gridCol>
                <a:gridCol w="1820289">
                  <a:extLst>
                    <a:ext uri="{9D8B030D-6E8A-4147-A177-3AD203B41FA5}">
                      <a16:colId xmlns:a16="http://schemas.microsoft.com/office/drawing/2014/main" val="3770009123"/>
                    </a:ext>
                  </a:extLst>
                </a:gridCol>
                <a:gridCol w="4741333">
                  <a:extLst>
                    <a:ext uri="{9D8B030D-6E8A-4147-A177-3AD203B41FA5}">
                      <a16:colId xmlns:a16="http://schemas.microsoft.com/office/drawing/2014/main" val="3571974474"/>
                    </a:ext>
                  </a:extLst>
                </a:gridCol>
                <a:gridCol w="2897849">
                  <a:extLst>
                    <a:ext uri="{9D8B030D-6E8A-4147-A177-3AD203B41FA5}">
                      <a16:colId xmlns:a16="http://schemas.microsoft.com/office/drawing/2014/main" val="2248250153"/>
                    </a:ext>
                  </a:extLst>
                </a:gridCol>
                <a:gridCol w="1062174">
                  <a:extLst>
                    <a:ext uri="{9D8B030D-6E8A-4147-A177-3AD203B41FA5}">
                      <a16:colId xmlns:a16="http://schemas.microsoft.com/office/drawing/2014/main" val="4290497172"/>
                    </a:ext>
                  </a:extLst>
                </a:gridCol>
              </a:tblGrid>
              <a:tr h="256957">
                <a:tc>
                  <a:txBody>
                    <a:bodyPr/>
                    <a:lstStyle/>
                    <a:p>
                      <a:pPr algn="ctr">
                        <a:lnSpc>
                          <a:spcPct val="107000"/>
                        </a:lnSpc>
                        <a:spcAft>
                          <a:spcPts val="0"/>
                        </a:spcAft>
                      </a:pPr>
                      <a:r>
                        <a:rPr lang="en-AU" sz="1600" dirty="0">
                          <a:effectLst/>
                        </a:rPr>
                        <a:t>No</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Test Data</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Expected Result</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dirty="0">
                          <a:effectLst/>
                        </a:rPr>
                        <a:t>Actual Result</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Pass/Fail</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extLst>
                  <a:ext uri="{0D108BD9-81ED-4DB2-BD59-A6C34878D82A}">
                    <a16:rowId xmlns:a16="http://schemas.microsoft.com/office/drawing/2014/main" val="2769200408"/>
                  </a:ext>
                </a:extLst>
              </a:tr>
              <a:tr h="256957">
                <a:tc>
                  <a:txBody>
                    <a:bodyPr/>
                    <a:lstStyle/>
                    <a:p>
                      <a:pPr algn="ctr">
                        <a:lnSpc>
                          <a:spcPct val="107000"/>
                        </a:lnSpc>
                        <a:spcAft>
                          <a:spcPts val="0"/>
                        </a:spcAft>
                      </a:pPr>
                      <a:r>
                        <a:rPr lang="en-AU" sz="1600">
                          <a:effectLst/>
                        </a:rPr>
                        <a:t>1</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rowSpan="12">
                  <a:txBody>
                    <a:bodyPr/>
                    <a:lstStyle/>
                    <a:p>
                      <a:pPr>
                        <a:lnSpc>
                          <a:spcPct val="107000"/>
                        </a:lnSpc>
                        <a:spcAft>
                          <a:spcPts val="0"/>
                        </a:spcAft>
                      </a:pPr>
                      <a:r>
                        <a:rPr lang="en-AU" sz="1600" dirty="0">
                          <a:effectLst/>
                        </a:rPr>
                        <a:t>Positive integer</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nchor="ctr"/>
                </a:tc>
                <a:tc>
                  <a:txBody>
                    <a:bodyPr/>
                    <a:lstStyle/>
                    <a:p>
                      <a:pPr>
                        <a:lnSpc>
                          <a:spcPct val="107000"/>
                        </a:lnSpc>
                        <a:spcAft>
                          <a:spcPts val="0"/>
                        </a:spcAft>
                      </a:pPr>
                      <a:r>
                        <a:rPr lang="en-AU" sz="1600">
                          <a:effectLst/>
                        </a:rPr>
                        <a:t>Able to show the result in table form (Each project)</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dirty="0">
                          <a:effectLst/>
                        </a:rPr>
                        <a:t>Same</a:t>
                      </a:r>
                      <a:r>
                        <a:rPr lang="en-AU" sz="1600" baseline="0" dirty="0">
                          <a:effectLst/>
                        </a:rPr>
                        <a:t> as planned</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gn="ctr">
                        <a:lnSpc>
                          <a:spcPct val="107000"/>
                        </a:lnSpc>
                        <a:spcAft>
                          <a:spcPts val="0"/>
                        </a:spcAft>
                      </a:pPr>
                      <a:r>
                        <a:rPr lang="en-AU" sz="1600" dirty="0">
                          <a:effectLst/>
                        </a:rPr>
                        <a:t>Pass</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153112671"/>
                  </a:ext>
                </a:extLst>
              </a:tr>
              <a:tr h="256957">
                <a:tc>
                  <a:txBody>
                    <a:bodyPr/>
                    <a:lstStyle/>
                    <a:p>
                      <a:pPr algn="ctr">
                        <a:lnSpc>
                          <a:spcPct val="107000"/>
                        </a:lnSpc>
                        <a:spcAft>
                          <a:spcPts val="0"/>
                        </a:spcAft>
                      </a:pPr>
                      <a:r>
                        <a:rPr lang="en-AU" sz="1600" dirty="0">
                          <a:effectLst/>
                        </a:rPr>
                        <a:t>2</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a:effectLst/>
                        </a:rPr>
                        <a:t>Able to fetch README from GitHub</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AU" sz="1600" dirty="0">
                          <a:effectLst/>
                        </a:rPr>
                        <a:t>Same</a:t>
                      </a:r>
                      <a:r>
                        <a:rPr lang="en-AU" sz="1600" baseline="0" dirty="0">
                          <a:effectLst/>
                        </a:rPr>
                        <a:t> as planned</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3360588162"/>
                  </a:ext>
                </a:extLst>
              </a:tr>
              <a:tr h="256957">
                <a:tc>
                  <a:txBody>
                    <a:bodyPr/>
                    <a:lstStyle/>
                    <a:p>
                      <a:pPr algn="ctr">
                        <a:lnSpc>
                          <a:spcPct val="107000"/>
                        </a:lnSpc>
                        <a:spcAft>
                          <a:spcPts val="0"/>
                        </a:spcAft>
                      </a:pPr>
                      <a:r>
                        <a:rPr lang="en-AU" sz="1600" dirty="0">
                          <a:effectLst/>
                        </a:rPr>
                        <a:t>3</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The number of list should match with the user input data</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AU" sz="1600" dirty="0">
                          <a:effectLst/>
                        </a:rPr>
                        <a:t>Same</a:t>
                      </a:r>
                      <a:r>
                        <a:rPr lang="en-AU" sz="1600" baseline="0" dirty="0">
                          <a:effectLst/>
                        </a:rPr>
                        <a:t> as planned</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390049008"/>
                  </a:ext>
                </a:extLst>
              </a:tr>
              <a:tr h="256957">
                <a:tc>
                  <a:txBody>
                    <a:bodyPr/>
                    <a:lstStyle/>
                    <a:p>
                      <a:pPr algn="ctr">
                        <a:lnSpc>
                          <a:spcPct val="107000"/>
                        </a:lnSpc>
                        <a:spcAft>
                          <a:spcPts val="0"/>
                        </a:spcAft>
                      </a:pPr>
                      <a:r>
                        <a:rPr lang="en-AU" sz="1600">
                          <a:effectLst/>
                        </a:rPr>
                        <a:t>4</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Project Name should have</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4090389942"/>
                  </a:ext>
                </a:extLst>
              </a:tr>
              <a:tr h="256957">
                <a:tc>
                  <a:txBody>
                    <a:bodyPr/>
                    <a:lstStyle/>
                    <a:p>
                      <a:pPr algn="ctr">
                        <a:lnSpc>
                          <a:spcPct val="107000"/>
                        </a:lnSpc>
                        <a:spcAft>
                          <a:spcPts val="0"/>
                        </a:spcAft>
                      </a:pPr>
                      <a:r>
                        <a:rPr lang="en-AU" sz="1600">
                          <a:effectLst/>
                        </a:rPr>
                        <a:t>5</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README URL should have</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553291664"/>
                  </a:ext>
                </a:extLst>
              </a:tr>
              <a:tr h="256957">
                <a:tc>
                  <a:txBody>
                    <a:bodyPr/>
                    <a:lstStyle/>
                    <a:p>
                      <a:pPr algn="ctr">
                        <a:lnSpc>
                          <a:spcPct val="107000"/>
                        </a:lnSpc>
                        <a:spcAft>
                          <a:spcPts val="0"/>
                        </a:spcAft>
                      </a:pPr>
                      <a:r>
                        <a:rPr lang="en-AU" sz="1600">
                          <a:effectLst/>
                        </a:rPr>
                        <a:t>6</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README picture URL should have</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991063337"/>
                  </a:ext>
                </a:extLst>
              </a:tr>
              <a:tr h="256957">
                <a:tc>
                  <a:txBody>
                    <a:bodyPr/>
                    <a:lstStyle/>
                    <a:p>
                      <a:pPr algn="ctr">
                        <a:lnSpc>
                          <a:spcPct val="107000"/>
                        </a:lnSpc>
                        <a:spcAft>
                          <a:spcPts val="0"/>
                        </a:spcAft>
                      </a:pPr>
                      <a:r>
                        <a:rPr lang="en-AU" sz="1600">
                          <a:effectLst/>
                        </a:rPr>
                        <a:t>7</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Section heading should have</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748784105"/>
                  </a:ext>
                </a:extLst>
              </a:tr>
              <a:tr h="256957">
                <a:tc>
                  <a:txBody>
                    <a:bodyPr/>
                    <a:lstStyle/>
                    <a:p>
                      <a:pPr algn="ctr">
                        <a:lnSpc>
                          <a:spcPct val="107000"/>
                        </a:lnSpc>
                        <a:spcAft>
                          <a:spcPts val="0"/>
                        </a:spcAft>
                      </a:pPr>
                      <a:r>
                        <a:rPr lang="en-AU" sz="1600">
                          <a:effectLst/>
                        </a:rPr>
                        <a:t>8</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Able to show the result in table form (Title extracted)</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594076185"/>
                  </a:ext>
                </a:extLst>
              </a:tr>
              <a:tr h="256957">
                <a:tc>
                  <a:txBody>
                    <a:bodyPr/>
                    <a:lstStyle/>
                    <a:p>
                      <a:pPr algn="ctr">
                        <a:lnSpc>
                          <a:spcPct val="107000"/>
                        </a:lnSpc>
                        <a:spcAft>
                          <a:spcPts val="0"/>
                        </a:spcAft>
                      </a:pPr>
                      <a:r>
                        <a:rPr lang="en-AU" sz="1600">
                          <a:effectLst/>
                        </a:rPr>
                        <a:t>9</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Able to sum up correctly for all the section heading</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2693750827"/>
                  </a:ext>
                </a:extLst>
              </a:tr>
              <a:tr h="256957">
                <a:tc>
                  <a:txBody>
                    <a:bodyPr/>
                    <a:lstStyle/>
                    <a:p>
                      <a:pPr algn="ctr">
                        <a:lnSpc>
                          <a:spcPct val="107000"/>
                        </a:lnSpc>
                        <a:spcAft>
                          <a:spcPts val="0"/>
                        </a:spcAft>
                      </a:pPr>
                      <a:r>
                        <a:rPr lang="en-AU" sz="1600">
                          <a:effectLst/>
                        </a:rPr>
                        <a:t>10</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Able to show the number of empty file</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54894609"/>
                  </a:ext>
                </a:extLst>
              </a:tr>
              <a:tr h="770869">
                <a:tc>
                  <a:txBody>
                    <a:bodyPr/>
                    <a:lstStyle/>
                    <a:p>
                      <a:pPr algn="ctr">
                        <a:lnSpc>
                          <a:spcPct val="107000"/>
                        </a:lnSpc>
                        <a:spcAft>
                          <a:spcPts val="0"/>
                        </a:spcAft>
                      </a:pPr>
                      <a:r>
                        <a:rPr lang="en-AU" sz="1600">
                          <a:effectLst/>
                        </a:rPr>
                        <a:t>11</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dirty="0">
                          <a:effectLst/>
                        </a:rPr>
                        <a:t>The project name should be in hyperlink form. It should be able to open a new page and should the corresponding project</a:t>
                      </a:r>
                      <a:endParaRPr lang="en-US" sz="1600" dirty="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218295772"/>
                  </a:ext>
                </a:extLst>
              </a:tr>
              <a:tr h="770869">
                <a:tc>
                  <a:txBody>
                    <a:bodyPr/>
                    <a:lstStyle/>
                    <a:p>
                      <a:pPr algn="ctr">
                        <a:lnSpc>
                          <a:spcPct val="107000"/>
                        </a:lnSpc>
                        <a:spcAft>
                          <a:spcPts val="0"/>
                        </a:spcAft>
                      </a:pPr>
                      <a:r>
                        <a:rPr lang="en-AU" sz="1600">
                          <a:effectLst/>
                        </a:rPr>
                        <a:t>12</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vMerge="1">
                  <a:txBody>
                    <a:bodyPr/>
                    <a:lstStyle/>
                    <a:p>
                      <a:endParaRPr lang="en-US"/>
                    </a:p>
                  </a:txBody>
                  <a:tcPr/>
                </a:tc>
                <a:tc>
                  <a:txBody>
                    <a:bodyPr/>
                    <a:lstStyle/>
                    <a:p>
                      <a:pPr>
                        <a:lnSpc>
                          <a:spcPct val="107000"/>
                        </a:lnSpc>
                        <a:spcAft>
                          <a:spcPts val="0"/>
                        </a:spcAft>
                      </a:pPr>
                      <a:r>
                        <a:rPr lang="en-AU" sz="1600">
                          <a:effectLst/>
                        </a:rPr>
                        <a:t>The URL should be in hyperlink form. It should be able to show the description about extracted URL from the README file.</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068426096"/>
                  </a:ext>
                </a:extLst>
              </a:tr>
              <a:tr h="256957">
                <a:tc>
                  <a:txBody>
                    <a:bodyPr/>
                    <a:lstStyle/>
                    <a:p>
                      <a:pPr algn="ctr">
                        <a:lnSpc>
                          <a:spcPct val="107000"/>
                        </a:lnSpc>
                        <a:spcAft>
                          <a:spcPts val="0"/>
                        </a:spcAft>
                      </a:pPr>
                      <a:r>
                        <a:rPr lang="en-AU" sz="1600">
                          <a:effectLst/>
                        </a:rPr>
                        <a:t>13</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Zero</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Nothing will happen</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893013019"/>
                  </a:ext>
                </a:extLst>
              </a:tr>
              <a:tr h="256957">
                <a:tc>
                  <a:txBody>
                    <a:bodyPr/>
                    <a:lstStyle/>
                    <a:p>
                      <a:pPr algn="ctr">
                        <a:lnSpc>
                          <a:spcPct val="107000"/>
                        </a:lnSpc>
                        <a:spcAft>
                          <a:spcPts val="0"/>
                        </a:spcAft>
                      </a:pPr>
                      <a:r>
                        <a:rPr lang="en-AU" sz="1600">
                          <a:effectLst/>
                        </a:rPr>
                        <a:t>14</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Any negative integer</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Restricted user key in</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4139392797"/>
                  </a:ext>
                </a:extLst>
              </a:tr>
              <a:tr h="256957">
                <a:tc>
                  <a:txBody>
                    <a:bodyPr/>
                    <a:lstStyle/>
                    <a:p>
                      <a:pPr algn="ctr">
                        <a:lnSpc>
                          <a:spcPct val="107000"/>
                        </a:lnSpc>
                        <a:spcAft>
                          <a:spcPts val="0"/>
                        </a:spcAft>
                      </a:pPr>
                      <a:r>
                        <a:rPr lang="en-AU" sz="1600">
                          <a:effectLst/>
                        </a:rPr>
                        <a:t>15</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Non-numeric value</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Prompt user error</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876922617"/>
                  </a:ext>
                </a:extLst>
              </a:tr>
              <a:tr h="256957">
                <a:tc>
                  <a:txBody>
                    <a:bodyPr/>
                    <a:lstStyle/>
                    <a:p>
                      <a:pPr algn="ctr">
                        <a:lnSpc>
                          <a:spcPct val="107000"/>
                        </a:lnSpc>
                        <a:spcAft>
                          <a:spcPts val="0"/>
                        </a:spcAft>
                      </a:pPr>
                      <a:r>
                        <a:rPr lang="en-AU" sz="1600">
                          <a:effectLst/>
                        </a:rPr>
                        <a:t>16</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Decimal number</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a:lnSpc>
                          <a:spcPct val="107000"/>
                        </a:lnSpc>
                        <a:spcAft>
                          <a:spcPts val="0"/>
                        </a:spcAft>
                      </a:pPr>
                      <a:r>
                        <a:rPr lang="en-AU" sz="1600">
                          <a:effectLst/>
                        </a:rPr>
                        <a:t>Nothing will happen</a:t>
                      </a:r>
                      <a:endParaRPr lang="en-US" sz="1600">
                        <a:effectLst/>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Same as planned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Tw Cen MT" panose="020B0602020104020603"/>
                          <a:ea typeface="+mn-ea"/>
                          <a:cs typeface="+mn-cs"/>
                        </a:rPr>
                        <a:t>Pass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DengXian"/>
                        <a:cs typeface="Times New Roman" panose="02020603050405020304" pitchFamily="18" charset="0"/>
                      </a:endParaRPr>
                    </a:p>
                  </a:txBody>
                  <a:tcPr marL="62337" marR="62337" marT="0" marB="0">
                    <a:solidFill>
                      <a:schemeClr val="accent3"/>
                    </a:solidFill>
                  </a:tcPr>
                </a:tc>
                <a:extLst>
                  <a:ext uri="{0D108BD9-81ED-4DB2-BD59-A6C34878D82A}">
                    <a16:rowId xmlns:a16="http://schemas.microsoft.com/office/drawing/2014/main" val="1481091288"/>
                  </a:ext>
                </a:extLst>
              </a:tr>
            </a:tbl>
          </a:graphicData>
        </a:graphic>
      </p:graphicFrame>
    </p:spTree>
    <p:extLst>
      <p:ext uri="{BB962C8B-B14F-4D97-AF65-F5344CB8AC3E}">
        <p14:creationId xmlns:p14="http://schemas.microsoft.com/office/powerpoint/2010/main" val="4065882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2500"/>
          </a:bodyPr>
          <a:lstStyle/>
          <a:p>
            <a:pPr marL="0" indent="0" algn="ctr">
              <a:buNone/>
            </a:pPr>
            <a:r>
              <a:rPr lang="en-AU" sz="2800" dirty="0">
                <a:solidFill>
                  <a:schemeClr val="tx1"/>
                </a:solidFill>
              </a:rPr>
              <a:t>Requirements</a:t>
            </a:r>
            <a:endParaRPr lang="en-AU" dirty="0">
              <a:solidFill>
                <a:schemeClr val="tx1"/>
              </a:solidFill>
            </a:endParaRPr>
          </a:p>
        </p:txBody>
      </p:sp>
      <p:sp>
        <p:nvSpPr>
          <p:cNvPr id="4" name="Content Placeholder 2"/>
          <p:cNvSpPr txBox="1">
            <a:spLocks/>
          </p:cNvSpPr>
          <p:nvPr/>
        </p:nvSpPr>
        <p:spPr>
          <a:xfrm>
            <a:off x="2444495" y="2586038"/>
            <a:ext cx="2368826" cy="55313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System Design</a:t>
            </a:r>
          </a:p>
        </p:txBody>
      </p:sp>
      <p:sp>
        <p:nvSpPr>
          <p:cNvPr id="5" name="Content Placeholder 2"/>
          <p:cNvSpPr txBox="1">
            <a:spLocks/>
          </p:cNvSpPr>
          <p:nvPr/>
        </p:nvSpPr>
        <p:spPr>
          <a:xfrm>
            <a:off x="4708663" y="3717785"/>
            <a:ext cx="2615648" cy="5928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Implementation</a:t>
            </a:r>
          </a:p>
        </p:txBody>
      </p:sp>
      <p:sp>
        <p:nvSpPr>
          <p:cNvPr id="6" name="Content Placeholder 2"/>
          <p:cNvSpPr txBox="1">
            <a:spLocks/>
          </p:cNvSpPr>
          <p:nvPr/>
        </p:nvSpPr>
        <p:spPr>
          <a:xfrm>
            <a:off x="7182146" y="4889291"/>
            <a:ext cx="2368826" cy="52663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Verification </a:t>
            </a:r>
          </a:p>
        </p:txBody>
      </p:sp>
      <p:sp>
        <p:nvSpPr>
          <p:cNvPr id="7" name="Content Placeholder 2"/>
          <p:cNvSpPr txBox="1">
            <a:spLocks/>
          </p:cNvSpPr>
          <p:nvPr/>
        </p:nvSpPr>
        <p:spPr>
          <a:xfrm>
            <a:off x="9550972" y="6048955"/>
            <a:ext cx="2368826" cy="49350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Maintenance</a:t>
            </a:r>
          </a:p>
        </p:txBody>
      </p:sp>
      <p:sp>
        <p:nvSpPr>
          <p:cNvPr id="8" name="Arrow: Curved Down 7"/>
          <p:cNvSpPr/>
          <p:nvPr/>
        </p:nvSpPr>
        <p:spPr>
          <a:xfrm rot="3530044">
            <a:off x="3577913" y="1387997"/>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Arrow: Curved Down 8"/>
          <p:cNvSpPr/>
          <p:nvPr/>
        </p:nvSpPr>
        <p:spPr>
          <a:xfrm rot="3530044">
            <a:off x="5875657" y="2519745"/>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Arrow: Curved Down 9"/>
          <p:cNvSpPr/>
          <p:nvPr/>
        </p:nvSpPr>
        <p:spPr>
          <a:xfrm rot="3530044">
            <a:off x="8244483" y="3810520"/>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Arrow: Curved Down 10"/>
          <p:cNvSpPr/>
          <p:nvPr/>
        </p:nvSpPr>
        <p:spPr>
          <a:xfrm rot="3530044">
            <a:off x="10125785" y="4970184"/>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Speech Bubble: Oval 11"/>
          <p:cNvSpPr/>
          <p:nvPr/>
        </p:nvSpPr>
        <p:spPr>
          <a:xfrm>
            <a:off x="337827" y="4913410"/>
            <a:ext cx="5050403" cy="1634232"/>
          </a:xfrm>
          <a:prstGeom prst="wedgeEllipseCallout">
            <a:avLst>
              <a:gd name="adj1" fmla="val 126848"/>
              <a:gd name="adj2" fmla="val 36426"/>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AU" sz="2400" dirty="0"/>
              <a:t>Undertaken the routine maintenance of the proposed system</a:t>
            </a:r>
          </a:p>
        </p:txBody>
      </p:sp>
    </p:spTree>
    <p:extLst>
      <p:ext uri="{BB962C8B-B14F-4D97-AF65-F5344CB8AC3E}">
        <p14:creationId xmlns:p14="http://schemas.microsoft.com/office/powerpoint/2010/main" val="691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32604"/>
            <a:ext cx="10515600" cy="893832"/>
          </a:xfrm>
        </p:spPr>
        <p:txBody>
          <a:bodyPr/>
          <a:lstStyle/>
          <a:p>
            <a:r>
              <a:rPr lang="en-US" dirty="0"/>
              <a:t>How we build our proposed system?</a:t>
            </a:r>
            <a:endParaRPr lang="en-AU" dirty="0"/>
          </a:p>
        </p:txBody>
      </p:sp>
      <p:sp>
        <p:nvSpPr>
          <p:cNvPr id="3" name="Content Placeholder 2"/>
          <p:cNvSpPr>
            <a:spLocks noGrp="1"/>
          </p:cNvSpPr>
          <p:nvPr>
            <p:ph sz="quarter" idx="13"/>
          </p:nvPr>
        </p:nvSpPr>
        <p:spPr>
          <a:xfrm>
            <a:off x="268889" y="1356800"/>
            <a:ext cx="2368826" cy="626026"/>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2500"/>
          </a:bodyPr>
          <a:lstStyle/>
          <a:p>
            <a:pPr marL="0" indent="0" algn="ctr">
              <a:buNone/>
            </a:pPr>
            <a:r>
              <a:rPr lang="en-AU" sz="2800" dirty="0">
                <a:solidFill>
                  <a:schemeClr val="tx1"/>
                </a:solidFill>
              </a:rPr>
              <a:t>Requirements</a:t>
            </a:r>
            <a:endParaRPr lang="en-AU" dirty="0">
              <a:solidFill>
                <a:schemeClr val="tx1"/>
              </a:solidFill>
            </a:endParaRPr>
          </a:p>
        </p:txBody>
      </p:sp>
      <p:sp>
        <p:nvSpPr>
          <p:cNvPr id="4" name="Content Placeholder 2"/>
          <p:cNvSpPr txBox="1">
            <a:spLocks/>
          </p:cNvSpPr>
          <p:nvPr/>
        </p:nvSpPr>
        <p:spPr>
          <a:xfrm>
            <a:off x="2444495" y="2586038"/>
            <a:ext cx="2368826" cy="55313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System Design</a:t>
            </a:r>
          </a:p>
        </p:txBody>
      </p:sp>
      <p:sp>
        <p:nvSpPr>
          <p:cNvPr id="5" name="Content Placeholder 2"/>
          <p:cNvSpPr txBox="1">
            <a:spLocks/>
          </p:cNvSpPr>
          <p:nvPr/>
        </p:nvSpPr>
        <p:spPr>
          <a:xfrm>
            <a:off x="4708663" y="3717785"/>
            <a:ext cx="2615648" cy="5928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Implementation</a:t>
            </a:r>
          </a:p>
        </p:txBody>
      </p:sp>
      <p:sp>
        <p:nvSpPr>
          <p:cNvPr id="6" name="Content Placeholder 2"/>
          <p:cNvSpPr txBox="1">
            <a:spLocks/>
          </p:cNvSpPr>
          <p:nvPr/>
        </p:nvSpPr>
        <p:spPr>
          <a:xfrm>
            <a:off x="7182146" y="4889291"/>
            <a:ext cx="2368826" cy="52663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Verification </a:t>
            </a:r>
          </a:p>
        </p:txBody>
      </p:sp>
      <p:sp>
        <p:nvSpPr>
          <p:cNvPr id="7" name="Content Placeholder 2"/>
          <p:cNvSpPr txBox="1">
            <a:spLocks/>
          </p:cNvSpPr>
          <p:nvPr/>
        </p:nvSpPr>
        <p:spPr>
          <a:xfrm>
            <a:off x="9550972" y="6048955"/>
            <a:ext cx="2368826" cy="49350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Maintenance</a:t>
            </a:r>
          </a:p>
        </p:txBody>
      </p:sp>
      <p:sp>
        <p:nvSpPr>
          <p:cNvPr id="8" name="Arrow: Curved Down 7"/>
          <p:cNvSpPr/>
          <p:nvPr/>
        </p:nvSpPr>
        <p:spPr>
          <a:xfrm rot="3530044">
            <a:off x="3577913" y="1387997"/>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Arrow: Curved Down 8"/>
          <p:cNvSpPr/>
          <p:nvPr/>
        </p:nvSpPr>
        <p:spPr>
          <a:xfrm rot="3530044">
            <a:off x="5875657" y="2519745"/>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Arrow: Curved Down 9"/>
          <p:cNvSpPr/>
          <p:nvPr/>
        </p:nvSpPr>
        <p:spPr>
          <a:xfrm rot="3530044">
            <a:off x="8244483" y="3810520"/>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Arrow: Curved Down 10"/>
          <p:cNvSpPr/>
          <p:nvPr/>
        </p:nvSpPr>
        <p:spPr>
          <a:xfrm rot="3530044">
            <a:off x="10125785" y="4970184"/>
            <a:ext cx="1219200" cy="891486"/>
          </a:xfrm>
          <a:prstGeom prst="curvedDownArrow">
            <a:avLst>
              <a:gd name="adj1" fmla="val 19231"/>
              <a:gd name="adj2" fmla="val 5147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49108548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Programming languages chosen</a:t>
            </a:r>
          </a:p>
        </p:txBody>
      </p:sp>
      <p:sp>
        <p:nvSpPr>
          <p:cNvPr id="3" name="Content Placeholder 2"/>
          <p:cNvSpPr>
            <a:spLocks noGrp="1"/>
          </p:cNvSpPr>
          <p:nvPr>
            <p:ph idx="1"/>
          </p:nvPr>
        </p:nvSpPr>
        <p:spPr>
          <a:xfrm>
            <a:off x="3319422" y="2016127"/>
            <a:ext cx="5469835" cy="520010"/>
          </a:xfrm>
        </p:spPr>
        <p:txBody>
          <a:bodyPr>
            <a:normAutofit lnSpcReduction="10000"/>
          </a:bodyPr>
          <a:lstStyle/>
          <a:p>
            <a:pPr marL="0" indent="0" algn="ctr">
              <a:buNone/>
            </a:pPr>
            <a:r>
              <a:rPr lang="en-AU" sz="2400" i="1" dirty="0"/>
              <a:t>Programming language used/chosen:</a:t>
            </a:r>
          </a:p>
        </p:txBody>
      </p:sp>
      <p:pic>
        <p:nvPicPr>
          <p:cNvPr id="5" name="Picture 4" descr="A picture containing clipart, sea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01" y="3773403"/>
            <a:ext cx="1958009" cy="19580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439" y="3516829"/>
            <a:ext cx="2281320" cy="22813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847" y="3773403"/>
            <a:ext cx="1863954" cy="191509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8035" y="3573209"/>
            <a:ext cx="2314282" cy="2247545"/>
          </a:xfrm>
          <a:prstGeom prst="rect">
            <a:avLst/>
          </a:prstGeom>
        </p:spPr>
      </p:pic>
      <p:sp>
        <p:nvSpPr>
          <p:cNvPr id="12" name="Content Placeholder 2"/>
          <p:cNvSpPr txBox="1">
            <a:spLocks/>
          </p:cNvSpPr>
          <p:nvPr/>
        </p:nvSpPr>
        <p:spPr>
          <a:xfrm>
            <a:off x="756424" y="5673794"/>
            <a:ext cx="1390310" cy="52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i="1" dirty="0"/>
              <a:t>python</a:t>
            </a:r>
          </a:p>
        </p:txBody>
      </p:sp>
      <p:sp>
        <p:nvSpPr>
          <p:cNvPr id="13" name="Content Placeholder 2"/>
          <p:cNvSpPr txBox="1">
            <a:spLocks/>
          </p:cNvSpPr>
          <p:nvPr/>
        </p:nvSpPr>
        <p:spPr>
          <a:xfrm>
            <a:off x="3828637" y="5688493"/>
            <a:ext cx="1390310" cy="52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i="1" dirty="0"/>
              <a:t>HTML</a:t>
            </a:r>
          </a:p>
        </p:txBody>
      </p:sp>
      <p:sp>
        <p:nvSpPr>
          <p:cNvPr id="14" name="Content Placeholder 2"/>
          <p:cNvSpPr txBox="1">
            <a:spLocks/>
          </p:cNvSpPr>
          <p:nvPr/>
        </p:nvSpPr>
        <p:spPr>
          <a:xfrm>
            <a:off x="6678466" y="5707682"/>
            <a:ext cx="1390310" cy="52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i="1" dirty="0"/>
              <a:t>CSS</a:t>
            </a:r>
          </a:p>
        </p:txBody>
      </p:sp>
      <p:sp>
        <p:nvSpPr>
          <p:cNvPr id="15" name="Content Placeholder 2"/>
          <p:cNvSpPr txBox="1">
            <a:spLocks/>
          </p:cNvSpPr>
          <p:nvPr/>
        </p:nvSpPr>
        <p:spPr>
          <a:xfrm>
            <a:off x="9594024" y="5688493"/>
            <a:ext cx="1655599" cy="505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i="1" dirty="0"/>
              <a:t>JavaScript</a:t>
            </a:r>
          </a:p>
        </p:txBody>
      </p:sp>
      <p:cxnSp>
        <p:nvCxnSpPr>
          <p:cNvPr id="17" name="Straight Arrow Connector 16"/>
          <p:cNvCxnSpPr>
            <a:stCxn id="3" idx="2"/>
            <a:endCxn id="5" idx="0"/>
          </p:cNvCxnSpPr>
          <p:nvPr/>
        </p:nvCxnSpPr>
        <p:spPr>
          <a:xfrm flipH="1">
            <a:off x="1578906" y="2536137"/>
            <a:ext cx="4475434" cy="1237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3" idx="2"/>
            <a:endCxn id="7" idx="0"/>
          </p:cNvCxnSpPr>
          <p:nvPr/>
        </p:nvCxnSpPr>
        <p:spPr>
          <a:xfrm flipH="1">
            <a:off x="4566099" y="2536137"/>
            <a:ext cx="1488241" cy="9806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3" idx="2"/>
            <a:endCxn id="11" idx="0"/>
          </p:cNvCxnSpPr>
          <p:nvPr/>
        </p:nvCxnSpPr>
        <p:spPr>
          <a:xfrm>
            <a:off x="6054340" y="2536137"/>
            <a:ext cx="1410836" cy="10370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3" idx="2"/>
            <a:endCxn id="9" idx="0"/>
          </p:cNvCxnSpPr>
          <p:nvPr/>
        </p:nvCxnSpPr>
        <p:spPr>
          <a:xfrm>
            <a:off x="6054340" y="2536137"/>
            <a:ext cx="4367484" cy="1237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6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139" y="2738827"/>
            <a:ext cx="6206521" cy="2009020"/>
          </a:xfrm>
        </p:spPr>
        <p:txBody>
          <a:bodyPr>
            <a:normAutofit/>
          </a:bodyPr>
          <a:lstStyle/>
          <a:p>
            <a:pPr algn="ctr"/>
            <a:r>
              <a:rPr lang="en-AU" dirty="0"/>
              <a:t>What choose python?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393" y="3743337"/>
            <a:ext cx="2262011" cy="1645099"/>
          </a:xfrm>
          <a:prstGeom prst="rect">
            <a:avLst/>
          </a:prstGeom>
        </p:spPr>
      </p:pic>
    </p:spTree>
    <p:extLst>
      <p:ext uri="{BB962C8B-B14F-4D97-AF65-F5344CB8AC3E}">
        <p14:creationId xmlns:p14="http://schemas.microsoft.com/office/powerpoint/2010/main" val="3896807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3721" y="2782631"/>
            <a:ext cx="4296585" cy="262456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AU" dirty="0"/>
              <a:t>What choose python?</a:t>
            </a:r>
          </a:p>
        </p:txBody>
      </p:sp>
      <p:sp>
        <p:nvSpPr>
          <p:cNvPr id="3" name="Content Placeholder 2"/>
          <p:cNvSpPr>
            <a:spLocks noGrp="1"/>
          </p:cNvSpPr>
          <p:nvPr>
            <p:ph idx="1"/>
          </p:nvPr>
        </p:nvSpPr>
        <p:spPr>
          <a:xfrm>
            <a:off x="838200" y="2012865"/>
            <a:ext cx="4317322" cy="4164098"/>
          </a:xfrm>
        </p:spPr>
        <p:txBody>
          <a:bodyPr anchor="ctr">
            <a:normAutofit/>
          </a:bodyPr>
          <a:lstStyle/>
          <a:p>
            <a:pPr marL="514350" indent="-514350">
              <a:buAutoNum type="arabicPeriod"/>
            </a:pPr>
            <a:r>
              <a:rPr lang="en-AU" sz="3600" dirty="0">
                <a:solidFill>
                  <a:schemeClr val="bg1"/>
                </a:solidFill>
              </a:rPr>
              <a:t>Interpreter</a:t>
            </a:r>
          </a:p>
          <a:p>
            <a:pPr marL="0" indent="0">
              <a:buNone/>
            </a:pPr>
            <a:endParaRPr lang="en-AU" sz="3600" dirty="0">
              <a:solidFill>
                <a:schemeClr val="bg1"/>
              </a:solidFill>
            </a:endParaRPr>
          </a:p>
          <a:p>
            <a:pPr marL="0" indent="0">
              <a:buNone/>
            </a:pPr>
            <a:r>
              <a:rPr lang="en-AU" sz="3600" dirty="0">
                <a:solidFill>
                  <a:schemeClr val="bg1"/>
                </a:solidFill>
              </a:rPr>
              <a:t>Java needs a complier whereas python does not need.</a:t>
            </a:r>
          </a:p>
          <a:p>
            <a:pPr marL="514350" indent="-514350">
              <a:buAutoNum type="arabicPeriod"/>
            </a:pPr>
            <a:endParaRPr lang="en-AU" sz="3600" dirty="0">
              <a:solidFill>
                <a:schemeClr val="bg1"/>
              </a:solidFill>
            </a:endParaRPr>
          </a:p>
        </p:txBody>
      </p:sp>
    </p:spTree>
    <p:extLst>
      <p:ext uri="{BB962C8B-B14F-4D97-AF65-F5344CB8AC3E}">
        <p14:creationId xmlns:p14="http://schemas.microsoft.com/office/powerpoint/2010/main" val="28507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 wall&#10;&#10;Description generated with very high confidence"/>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28196" y="2684607"/>
            <a:ext cx="4296585" cy="367178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AU" dirty="0"/>
              <a:t>What choose python?</a:t>
            </a:r>
          </a:p>
        </p:txBody>
      </p:sp>
      <p:sp>
        <p:nvSpPr>
          <p:cNvPr id="3" name="Content Placeholder 2"/>
          <p:cNvSpPr>
            <a:spLocks noGrp="1"/>
          </p:cNvSpPr>
          <p:nvPr>
            <p:ph idx="1"/>
          </p:nvPr>
        </p:nvSpPr>
        <p:spPr>
          <a:xfrm>
            <a:off x="297654" y="2192295"/>
            <a:ext cx="5210908" cy="4164098"/>
          </a:xfrm>
        </p:spPr>
        <p:txBody>
          <a:bodyPr anchor="ctr">
            <a:noAutofit/>
          </a:bodyPr>
          <a:lstStyle/>
          <a:p>
            <a:pPr marL="0" indent="0">
              <a:buNone/>
            </a:pPr>
            <a:r>
              <a:rPr lang="en-AU" sz="3600" dirty="0">
                <a:solidFill>
                  <a:schemeClr val="bg1"/>
                </a:solidFill>
              </a:rPr>
              <a:t>2. </a:t>
            </a:r>
            <a:r>
              <a:rPr lang="en-AU" sz="3600">
                <a:solidFill>
                  <a:schemeClr val="bg1"/>
                </a:solidFill>
              </a:rPr>
              <a:t>Runtime Environment</a:t>
            </a:r>
            <a:endParaRPr lang="en-AU" sz="3600" dirty="0">
              <a:solidFill>
                <a:schemeClr val="bg1"/>
              </a:solidFill>
            </a:endParaRPr>
          </a:p>
          <a:p>
            <a:pPr marL="0" indent="0">
              <a:buNone/>
            </a:pPr>
            <a:endParaRPr lang="en-AU" sz="3600" dirty="0">
              <a:solidFill>
                <a:schemeClr val="bg1"/>
              </a:solidFill>
            </a:endParaRPr>
          </a:p>
          <a:p>
            <a:pPr marL="0" indent="0">
              <a:buNone/>
            </a:pPr>
            <a:r>
              <a:rPr lang="en-AU" sz="3600" dirty="0">
                <a:solidFill>
                  <a:schemeClr val="bg1"/>
                </a:solidFill>
              </a:rPr>
              <a:t>Java needs some setup environment before running the actual program whereas python does not need.</a:t>
            </a:r>
          </a:p>
        </p:txBody>
      </p:sp>
    </p:spTree>
    <p:extLst>
      <p:ext uri="{BB962C8B-B14F-4D97-AF65-F5344CB8AC3E}">
        <p14:creationId xmlns:p14="http://schemas.microsoft.com/office/powerpoint/2010/main" val="129457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Effect transition="in" filter="fade">
                                      <p:cBhvr>
                                        <p:cTn id="9" dur="1500"/>
                                        <p:tgtEl>
                                          <p:spTgt spid="5"/>
                                        </p:tgtEl>
                                      </p:cBhvr>
                                    </p:animEffect>
                                    <p:anim calcmode="lin" valueType="num">
                                      <p:cBhvr>
                                        <p:cTn id="10" dur="1500" fill="hold"/>
                                        <p:tgtEl>
                                          <p:spTgt spid="5"/>
                                        </p:tgtEl>
                                        <p:attrNameLst>
                                          <p:attrName>ppt_x</p:attrName>
                                        </p:attrNameLst>
                                      </p:cBhvr>
                                      <p:tavLst>
                                        <p:tav tm="0">
                                          <p:val>
                                            <p:fltVal val="0.5"/>
                                          </p:val>
                                        </p:tav>
                                        <p:tav tm="100000">
                                          <p:val>
                                            <p:strVal val="#ppt_x"/>
                                          </p:val>
                                        </p:tav>
                                      </p:tavLst>
                                    </p:anim>
                                    <p:anim calcmode="lin" valueType="num">
                                      <p:cBhvr>
                                        <p:cTn id="11" dur="1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choose python?</a:t>
            </a:r>
          </a:p>
        </p:txBody>
      </p:sp>
      <p:sp>
        <p:nvSpPr>
          <p:cNvPr id="3" name="Content Placeholder 2"/>
          <p:cNvSpPr>
            <a:spLocks noGrp="1"/>
          </p:cNvSpPr>
          <p:nvPr>
            <p:ph idx="1"/>
          </p:nvPr>
        </p:nvSpPr>
        <p:spPr>
          <a:xfrm>
            <a:off x="725659" y="2072708"/>
            <a:ext cx="2951922" cy="643987"/>
          </a:xfrm>
        </p:spPr>
        <p:txBody>
          <a:bodyPr>
            <a:normAutofit/>
          </a:bodyPr>
          <a:lstStyle/>
          <a:p>
            <a:pPr marL="0" indent="0">
              <a:buNone/>
            </a:pPr>
            <a:r>
              <a:rPr lang="en-AU" sz="2800" dirty="0"/>
              <a:t>3. Syntax</a:t>
            </a:r>
          </a:p>
          <a:p>
            <a:pPr marL="0" indent="0">
              <a:buNone/>
            </a:pPr>
            <a:endParaRPr lang="en-AU" sz="2800" dirty="0"/>
          </a:p>
          <a:p>
            <a:pPr marL="0" indent="0">
              <a:buNone/>
            </a:pPr>
            <a:endParaRPr lang="en-AU" sz="2800" dirty="0"/>
          </a:p>
        </p:txBody>
      </p:sp>
      <p:sp>
        <p:nvSpPr>
          <p:cNvPr id="4" name="Content Placeholder 2"/>
          <p:cNvSpPr txBox="1">
            <a:spLocks/>
          </p:cNvSpPr>
          <p:nvPr/>
        </p:nvSpPr>
        <p:spPr>
          <a:xfrm>
            <a:off x="725659" y="2877186"/>
            <a:ext cx="3804138" cy="5096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Printing hello world in Java</a:t>
            </a:r>
          </a:p>
        </p:txBody>
      </p:sp>
      <p:sp>
        <p:nvSpPr>
          <p:cNvPr id="5" name="Content Placeholder 2"/>
          <p:cNvSpPr txBox="1">
            <a:spLocks/>
          </p:cNvSpPr>
          <p:nvPr/>
        </p:nvSpPr>
        <p:spPr>
          <a:xfrm>
            <a:off x="468541" y="3767793"/>
            <a:ext cx="6051528" cy="18719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i="1" dirty="0">
                <a:latin typeface="Times New Roman" panose="02020603050405020304" pitchFamily="18" charset="0"/>
                <a:cs typeface="Times New Roman" panose="02020603050405020304" pitchFamily="18" charset="0"/>
              </a:rPr>
              <a:t>public class HelloWorld{</a:t>
            </a:r>
          </a:p>
          <a:p>
            <a:pPr marL="0" indent="0">
              <a:buNone/>
            </a:pPr>
            <a:r>
              <a:rPr lang="en-AU" i="1" dirty="0">
                <a:latin typeface="Times New Roman" panose="02020603050405020304" pitchFamily="18" charset="0"/>
                <a:cs typeface="Times New Roman" panose="02020603050405020304" pitchFamily="18" charset="0"/>
              </a:rPr>
              <a:t>public static void main(String[] </a:t>
            </a:r>
            <a:r>
              <a:rPr lang="en-AU" i="1" dirty="0" err="1">
                <a:latin typeface="Times New Roman" panose="02020603050405020304" pitchFamily="18" charset="0"/>
                <a:cs typeface="Times New Roman" panose="02020603050405020304" pitchFamily="18" charset="0"/>
              </a:rPr>
              <a:t>args</a:t>
            </a:r>
            <a:r>
              <a:rPr lang="en-AU" i="1" dirty="0">
                <a:latin typeface="Times New Roman" panose="02020603050405020304" pitchFamily="18" charset="0"/>
                <a:cs typeface="Times New Roman" panose="02020603050405020304" pitchFamily="18" charset="0"/>
              </a:rPr>
              <a:t>)</a:t>
            </a:r>
          </a:p>
          <a:p>
            <a:pPr marL="0" indent="0">
              <a:buNone/>
            </a:pPr>
            <a:r>
              <a:rPr lang="en-AU" i="1" dirty="0" err="1">
                <a:latin typeface="Times New Roman" panose="02020603050405020304" pitchFamily="18" charset="0"/>
                <a:cs typeface="Times New Roman" panose="02020603050405020304" pitchFamily="18" charset="0"/>
              </a:rPr>
              <a:t>system.out.println</a:t>
            </a:r>
            <a:r>
              <a:rPr lang="en-AU" i="1" dirty="0">
                <a:latin typeface="Times New Roman" panose="02020603050405020304" pitchFamily="18" charset="0"/>
                <a:cs typeface="Times New Roman" panose="02020603050405020304" pitchFamily="18" charset="0"/>
              </a:rPr>
              <a:t>(“Hello World”);}</a:t>
            </a:r>
          </a:p>
        </p:txBody>
      </p:sp>
      <p:sp>
        <p:nvSpPr>
          <p:cNvPr id="6" name="Content Placeholder 2"/>
          <p:cNvSpPr txBox="1">
            <a:spLocks/>
          </p:cNvSpPr>
          <p:nvPr/>
        </p:nvSpPr>
        <p:spPr>
          <a:xfrm>
            <a:off x="7081910" y="2871427"/>
            <a:ext cx="3975295" cy="50961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Printing hello world in Python</a:t>
            </a:r>
          </a:p>
        </p:txBody>
      </p:sp>
      <p:sp>
        <p:nvSpPr>
          <p:cNvPr id="7" name="Content Placeholder 2"/>
          <p:cNvSpPr txBox="1">
            <a:spLocks/>
          </p:cNvSpPr>
          <p:nvPr/>
        </p:nvSpPr>
        <p:spPr>
          <a:xfrm>
            <a:off x="7279774" y="3992274"/>
            <a:ext cx="3579565" cy="71146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i="1" dirty="0">
                <a:latin typeface="Times New Roman" panose="02020603050405020304" pitchFamily="18" charset="0"/>
                <a:cs typeface="Times New Roman" panose="02020603050405020304" pitchFamily="18" charset="0"/>
              </a:rPr>
              <a:t>print “Hello World”</a:t>
            </a:r>
          </a:p>
        </p:txBody>
      </p:sp>
    </p:spTree>
    <p:extLst>
      <p:ext uri="{BB962C8B-B14F-4D97-AF65-F5344CB8AC3E}">
        <p14:creationId xmlns:p14="http://schemas.microsoft.com/office/powerpoint/2010/main" val="41184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139" y="2738827"/>
            <a:ext cx="6206521" cy="2009020"/>
          </a:xfrm>
        </p:spPr>
        <p:txBody>
          <a:bodyPr>
            <a:normAutofit/>
          </a:bodyPr>
          <a:lstStyle/>
          <a:p>
            <a:pPr algn="ctr"/>
            <a:r>
              <a:rPr lang="en-US" dirty="0"/>
              <a:t>What software development tools we have chosen?</a:t>
            </a:r>
            <a:endParaRPr lang="en-AU" dirty="0"/>
          </a:p>
        </p:txBody>
      </p:sp>
    </p:spTree>
    <p:extLst>
      <p:ext uri="{BB962C8B-B14F-4D97-AF65-F5344CB8AC3E}">
        <p14:creationId xmlns:p14="http://schemas.microsoft.com/office/powerpoint/2010/main" val="664940804"/>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software development tools we have chosen?</a:t>
            </a:r>
            <a:endParaRPr lang="en-AU" dirty="0"/>
          </a:p>
        </p:txBody>
      </p:sp>
      <p:sp>
        <p:nvSpPr>
          <p:cNvPr id="3" name="Content Placeholder 2"/>
          <p:cNvSpPr>
            <a:spLocks noGrp="1"/>
          </p:cNvSpPr>
          <p:nvPr>
            <p:ph idx="1"/>
          </p:nvPr>
        </p:nvSpPr>
        <p:spPr>
          <a:xfrm>
            <a:off x="930964" y="3453846"/>
            <a:ext cx="2130287" cy="493505"/>
          </a:xfrm>
        </p:spPr>
        <p:txBody>
          <a:bodyPr>
            <a:noAutofit/>
          </a:bodyPr>
          <a:lstStyle/>
          <a:p>
            <a:pPr marL="0" indent="0">
              <a:buNone/>
            </a:pPr>
            <a:r>
              <a:rPr lang="en-AU" sz="2800" dirty="0"/>
              <a:t>1. </a:t>
            </a:r>
            <a:r>
              <a:rPr lang="en-AU" sz="2800" dirty="0" err="1"/>
              <a:t>PyCharm</a:t>
            </a:r>
            <a:r>
              <a:rPr lang="en-AU" sz="2800" dirty="0"/>
              <a:t> </a:t>
            </a:r>
          </a:p>
        </p:txBody>
      </p:sp>
      <p:sp>
        <p:nvSpPr>
          <p:cNvPr id="4" name="Content Placeholder 2"/>
          <p:cNvSpPr txBox="1">
            <a:spLocks/>
          </p:cNvSpPr>
          <p:nvPr/>
        </p:nvSpPr>
        <p:spPr>
          <a:xfrm>
            <a:off x="930965" y="5853249"/>
            <a:ext cx="2130287" cy="49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2. Terminal</a:t>
            </a:r>
          </a:p>
        </p:txBody>
      </p:sp>
      <p:pic>
        <p:nvPicPr>
          <p:cNvPr id="6" name="Picture 5" descr="A close up of a card&#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84" y="1690688"/>
            <a:ext cx="1732722" cy="1732722"/>
          </a:xfrm>
          <a:prstGeom prst="rect">
            <a:avLst/>
          </a:prstGeom>
        </p:spPr>
      </p:pic>
      <p:pic>
        <p:nvPicPr>
          <p:cNvPr id="8" name="Picture 7" descr="A sign on the screen&#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29" y="4279554"/>
            <a:ext cx="2622827" cy="1573696"/>
          </a:xfrm>
          <a:prstGeom prst="rect">
            <a:avLst/>
          </a:prstGeom>
        </p:spPr>
      </p:pic>
      <p:sp>
        <p:nvSpPr>
          <p:cNvPr id="9" name="Content Placeholder 2"/>
          <p:cNvSpPr txBox="1">
            <a:spLocks/>
          </p:cNvSpPr>
          <p:nvPr/>
        </p:nvSpPr>
        <p:spPr>
          <a:xfrm>
            <a:off x="4502427" y="2133806"/>
            <a:ext cx="6390860" cy="17879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An IDE specifically for the python language. </a:t>
            </a:r>
          </a:p>
          <a:p>
            <a:r>
              <a:rPr lang="en-AU" dirty="0"/>
              <a:t>Registered through the </a:t>
            </a:r>
            <a:r>
              <a:rPr lang="en-AU" dirty="0" err="1"/>
              <a:t>JetBrains</a:t>
            </a:r>
            <a:r>
              <a:rPr lang="en-AU" dirty="0"/>
              <a:t> Educational pack</a:t>
            </a:r>
          </a:p>
          <a:p>
            <a:r>
              <a:rPr lang="en-AU" dirty="0"/>
              <a:t>Full features are given</a:t>
            </a:r>
          </a:p>
        </p:txBody>
      </p:sp>
      <p:sp>
        <p:nvSpPr>
          <p:cNvPr id="10" name="Content Placeholder 2"/>
          <p:cNvSpPr txBox="1">
            <a:spLocks/>
          </p:cNvSpPr>
          <p:nvPr/>
        </p:nvSpPr>
        <p:spPr>
          <a:xfrm>
            <a:off x="4502427" y="4633498"/>
            <a:ext cx="6616147" cy="1466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Simple run to present</a:t>
            </a:r>
          </a:p>
          <a:p>
            <a:r>
              <a:rPr lang="en-AU" dirty="0"/>
              <a:t>Install other third-party applications through Terminal such as Django, Flask, python 3, bootstrap, etc.</a:t>
            </a:r>
          </a:p>
        </p:txBody>
      </p:sp>
    </p:spTree>
    <p:extLst>
      <p:ext uri="{BB962C8B-B14F-4D97-AF65-F5344CB8AC3E}">
        <p14:creationId xmlns:p14="http://schemas.microsoft.com/office/powerpoint/2010/main" val="319331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500"/>
                            </p:stCondLst>
                            <p:childTnLst>
                              <p:par>
                                <p:cTn id="12" presetID="22" presetClass="entr" presetSubtype="1" fill="hold" grpId="0" nodeType="afterEffect">
                                  <p:stCondLst>
                                    <p:cond delay="75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500"/>
                                        <p:tgtEl>
                                          <p:spTgt spid="9"/>
                                        </p:tgtEl>
                                      </p:cBhvr>
                                    </p:animEffect>
                                  </p:childTnLst>
                                </p:cTn>
                              </p:par>
                            </p:childTnLst>
                          </p:cTn>
                        </p:par>
                        <p:par>
                          <p:cTn id="15" fill="hold">
                            <p:stCondLst>
                              <p:cond delay="275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325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3750"/>
                            </p:stCondLst>
                            <p:childTnLst>
                              <p:par>
                                <p:cTn id="24" presetID="22" presetClass="entr" presetSubtype="1" fill="hold" grpId="0" nodeType="afterEffect">
                                  <p:stCondLst>
                                    <p:cond delay="75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sp>
        <p:nvSpPr>
          <p:cNvPr id="4" name="Content Placeholder 2"/>
          <p:cNvSpPr txBox="1">
            <a:spLocks/>
          </p:cNvSpPr>
          <p:nvPr/>
        </p:nvSpPr>
        <p:spPr>
          <a:xfrm>
            <a:off x="3245127" y="5146051"/>
            <a:ext cx="137490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17574" y="3620914"/>
            <a:ext cx="1630017" cy="1630017"/>
          </a:xfrm>
          <a:prstGeom prst="rect">
            <a:avLst/>
          </a:prstGeom>
        </p:spPr>
      </p:pic>
      <p:cxnSp>
        <p:nvCxnSpPr>
          <p:cNvPr id="7" name="Connector: Elbow 6"/>
          <p:cNvCxnSpPr>
            <a:stCxn id="12" idx="0"/>
            <a:endCxn id="14" idx="0"/>
          </p:cNvCxnSpPr>
          <p:nvPr/>
        </p:nvCxnSpPr>
        <p:spPr>
          <a:xfrm rot="5400000" flipH="1" flipV="1">
            <a:off x="2186272" y="2797235"/>
            <a:ext cx="922631" cy="2569991"/>
          </a:xfrm>
          <a:prstGeom prst="bentConnector3">
            <a:avLst>
              <a:gd name="adj1" fmla="val 179358"/>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sp>
        <p:nvSpPr>
          <p:cNvPr id="28" name="Content Placeholder 2"/>
          <p:cNvSpPr txBox="1">
            <a:spLocks/>
          </p:cNvSpPr>
          <p:nvPr/>
        </p:nvSpPr>
        <p:spPr>
          <a:xfrm>
            <a:off x="4158307" y="5810629"/>
            <a:ext cx="1915779" cy="425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AU" sz="2000" i="1" dirty="0"/>
          </a:p>
        </p:txBody>
      </p:sp>
      <p:sp>
        <p:nvSpPr>
          <p:cNvPr id="10" name="Content Placeholder 2"/>
          <p:cNvSpPr txBox="1">
            <a:spLocks/>
          </p:cNvSpPr>
          <p:nvPr/>
        </p:nvSpPr>
        <p:spPr>
          <a:xfrm>
            <a:off x="2024391" y="2700686"/>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Links</a:t>
            </a:r>
          </a:p>
        </p:txBody>
      </p:sp>
      <p:sp>
        <p:nvSpPr>
          <p:cNvPr id="32" name="Speech Bubble: Oval 31"/>
          <p:cNvSpPr/>
          <p:nvPr/>
        </p:nvSpPr>
        <p:spPr>
          <a:xfrm>
            <a:off x="6348952" y="1384011"/>
            <a:ext cx="5070992" cy="4767137"/>
          </a:xfrm>
          <a:prstGeom prst="wedgeEllipseCallout">
            <a:avLst>
              <a:gd name="adj1" fmla="val -88056"/>
              <a:gd name="adj2" fmla="val -105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sz="3200" i="1" dirty="0"/>
              <a:t>It will link to GitHub API after users clicked the submit button</a:t>
            </a:r>
          </a:p>
        </p:txBody>
      </p:sp>
    </p:spTree>
    <p:extLst>
      <p:ext uri="{BB962C8B-B14F-4D97-AF65-F5344CB8AC3E}">
        <p14:creationId xmlns:p14="http://schemas.microsoft.com/office/powerpoint/2010/main" val="117688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250"/>
                                        <p:tgtEl>
                                          <p:spTgt spid="10"/>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software development tools we have chosen?</a:t>
            </a:r>
            <a:endParaRPr lang="en-AU" dirty="0"/>
          </a:p>
        </p:txBody>
      </p:sp>
      <p:sp>
        <p:nvSpPr>
          <p:cNvPr id="3" name="Content Placeholder 2"/>
          <p:cNvSpPr>
            <a:spLocks noGrp="1"/>
          </p:cNvSpPr>
          <p:nvPr>
            <p:ph idx="1"/>
          </p:nvPr>
        </p:nvSpPr>
        <p:spPr>
          <a:xfrm>
            <a:off x="838200" y="3085907"/>
            <a:ext cx="1918252" cy="506758"/>
          </a:xfrm>
        </p:spPr>
        <p:txBody>
          <a:bodyPr>
            <a:noAutofit/>
          </a:bodyPr>
          <a:lstStyle/>
          <a:p>
            <a:pPr marL="0" indent="0">
              <a:buNone/>
            </a:pPr>
            <a:r>
              <a:rPr lang="en-AU" sz="2800" dirty="0"/>
              <a:t>3. Flask</a:t>
            </a:r>
          </a:p>
          <a:p>
            <a:pPr marL="0" indent="0">
              <a:buNone/>
            </a:pPr>
            <a:endParaRPr lang="en-AU" sz="2800" dirty="0"/>
          </a:p>
          <a:p>
            <a:pPr marL="0" indent="0">
              <a:buNone/>
            </a:pPr>
            <a:endParaRPr lang="en-AU" sz="2800" dirty="0"/>
          </a:p>
        </p:txBody>
      </p:sp>
      <p:sp>
        <p:nvSpPr>
          <p:cNvPr id="4" name="Content Placeholder 2"/>
          <p:cNvSpPr txBox="1">
            <a:spLocks/>
          </p:cNvSpPr>
          <p:nvPr/>
        </p:nvSpPr>
        <p:spPr>
          <a:xfrm>
            <a:off x="778971" y="5891426"/>
            <a:ext cx="1918252" cy="506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4. GitHub</a:t>
            </a:r>
          </a:p>
        </p:txBody>
      </p:sp>
      <p:sp>
        <p:nvSpPr>
          <p:cNvPr id="5" name="Content Placeholder 2"/>
          <p:cNvSpPr txBox="1">
            <a:spLocks/>
          </p:cNvSpPr>
          <p:nvPr/>
        </p:nvSpPr>
        <p:spPr>
          <a:xfrm>
            <a:off x="3967370" y="1781930"/>
            <a:ext cx="6988865" cy="12340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It is Web development microframework </a:t>
            </a:r>
          </a:p>
          <a:p>
            <a:r>
              <a:rPr lang="en-AU" dirty="0"/>
              <a:t>Allow users to deploy the system to web services</a:t>
            </a:r>
          </a:p>
        </p:txBody>
      </p:sp>
      <p:sp>
        <p:nvSpPr>
          <p:cNvPr id="6" name="Content Placeholder 2"/>
          <p:cNvSpPr txBox="1">
            <a:spLocks/>
          </p:cNvSpPr>
          <p:nvPr/>
        </p:nvSpPr>
        <p:spPr>
          <a:xfrm>
            <a:off x="3505201" y="5678128"/>
            <a:ext cx="7451034" cy="705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Source code and documentation management</a:t>
            </a:r>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7825" y="2017897"/>
            <a:ext cx="2202128" cy="8617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71" y="4371098"/>
            <a:ext cx="1659835" cy="1659835"/>
          </a:xfrm>
          <a:prstGeom prst="rect">
            <a:avLst/>
          </a:prstGeom>
        </p:spPr>
      </p:pic>
      <p:pic>
        <p:nvPicPr>
          <p:cNvPr id="12" name="Picture 11" descr="A screenshot of a computer screen&#10;&#10;Description generated with very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7370" y="2879663"/>
            <a:ext cx="7840169" cy="2057435"/>
          </a:xfrm>
          <a:prstGeom prst="rect">
            <a:avLst/>
          </a:prstGeom>
        </p:spPr>
      </p:pic>
    </p:spTree>
    <p:extLst>
      <p:ext uri="{BB962C8B-B14F-4D97-AF65-F5344CB8AC3E}">
        <p14:creationId xmlns:p14="http://schemas.microsoft.com/office/powerpoint/2010/main" val="146860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899" y="3159099"/>
            <a:ext cx="9603275" cy="1049235"/>
          </a:xfrm>
        </p:spPr>
        <p:txBody>
          <a:bodyPr/>
          <a:lstStyle/>
          <a:p>
            <a:r>
              <a:rPr lang="en-AU" dirty="0"/>
              <a:t>What have we learned in this project?</a:t>
            </a:r>
          </a:p>
        </p:txBody>
      </p:sp>
    </p:spTree>
    <p:extLst>
      <p:ext uri="{BB962C8B-B14F-4D97-AF65-F5344CB8AC3E}">
        <p14:creationId xmlns:p14="http://schemas.microsoft.com/office/powerpoint/2010/main" val="2507010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have we learned in this project?</a:t>
            </a:r>
          </a:p>
        </p:txBody>
      </p:sp>
      <p:sp>
        <p:nvSpPr>
          <p:cNvPr id="3" name="Content Placeholder 2"/>
          <p:cNvSpPr>
            <a:spLocks noGrp="1"/>
          </p:cNvSpPr>
          <p:nvPr>
            <p:ph idx="1"/>
          </p:nvPr>
        </p:nvSpPr>
        <p:spPr>
          <a:xfrm>
            <a:off x="1686338" y="2348691"/>
            <a:ext cx="8345557" cy="573018"/>
          </a:xfrm>
        </p:spPr>
        <p:txBody>
          <a:bodyPr>
            <a:normAutofit lnSpcReduction="10000"/>
          </a:bodyPr>
          <a:lstStyle/>
          <a:p>
            <a:pPr marL="0" indent="0" algn="ctr">
              <a:buNone/>
            </a:pPr>
            <a:r>
              <a:rPr lang="en-AU" sz="2800" dirty="0"/>
              <a:t>We only learned when we made mistake.</a:t>
            </a:r>
          </a:p>
        </p:txBody>
      </p:sp>
      <p:pic>
        <p:nvPicPr>
          <p:cNvPr id="5" name="Picture 4" descr="A person smiling for the picture&#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895" y="3103602"/>
            <a:ext cx="2487682" cy="2537436"/>
          </a:xfrm>
          <a:prstGeom prst="rect">
            <a:avLst/>
          </a:prstGeom>
        </p:spPr>
      </p:pic>
      <p:sp>
        <p:nvSpPr>
          <p:cNvPr id="7" name="Content Placeholder 2"/>
          <p:cNvSpPr txBox="1">
            <a:spLocks/>
          </p:cNvSpPr>
          <p:nvPr/>
        </p:nvSpPr>
        <p:spPr>
          <a:xfrm>
            <a:off x="897175" y="5758326"/>
            <a:ext cx="3409122" cy="5730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Encountered problems</a:t>
            </a:r>
          </a:p>
        </p:txBody>
      </p:sp>
      <p:pic>
        <p:nvPicPr>
          <p:cNvPr id="9" name="Picture 8" descr="A person wearing a suit and tie&#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837" y="3014474"/>
            <a:ext cx="2690191" cy="2719328"/>
          </a:xfrm>
          <a:prstGeom prst="rect">
            <a:avLst/>
          </a:prstGeom>
        </p:spPr>
      </p:pic>
      <p:sp>
        <p:nvSpPr>
          <p:cNvPr id="10" name="Content Placeholder 2"/>
          <p:cNvSpPr txBox="1">
            <a:spLocks/>
          </p:cNvSpPr>
          <p:nvPr/>
        </p:nvSpPr>
        <p:spPr>
          <a:xfrm>
            <a:off x="7803873" y="5659926"/>
            <a:ext cx="3409122" cy="573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dirty="0"/>
              <a:t>Lessons gained</a:t>
            </a:r>
          </a:p>
        </p:txBody>
      </p:sp>
      <p:cxnSp>
        <p:nvCxnSpPr>
          <p:cNvPr id="12" name="Straight Arrow Connector 11"/>
          <p:cNvCxnSpPr/>
          <p:nvPr/>
        </p:nvCxnSpPr>
        <p:spPr>
          <a:xfrm>
            <a:off x="4306297" y="4426226"/>
            <a:ext cx="349757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114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out)">
                                      <p:cBhvr>
                                        <p:cTn id="11" dur="15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7814"/>
          </a:xfrm>
        </p:spPr>
        <p:txBody>
          <a:bodyPr/>
          <a:lstStyle/>
          <a:p>
            <a:r>
              <a:rPr lang="en-AU" dirty="0"/>
              <a:t>What have we learned in this project?</a:t>
            </a:r>
          </a:p>
        </p:txBody>
      </p:sp>
      <p:sp>
        <p:nvSpPr>
          <p:cNvPr id="3" name="Content Placeholder 2"/>
          <p:cNvSpPr>
            <a:spLocks noGrp="1"/>
          </p:cNvSpPr>
          <p:nvPr>
            <p:ph idx="1"/>
          </p:nvPr>
        </p:nvSpPr>
        <p:spPr>
          <a:xfrm>
            <a:off x="838199" y="1613590"/>
            <a:ext cx="5736893" cy="559766"/>
          </a:xfrm>
        </p:spPr>
        <p:txBody>
          <a:bodyPr>
            <a:noAutofit/>
          </a:bodyPr>
          <a:lstStyle/>
          <a:p>
            <a:pPr marL="0" indent="0">
              <a:buNone/>
            </a:pPr>
            <a:r>
              <a:rPr lang="en-AU" sz="3200" dirty="0"/>
              <a:t>1. Programming Language</a:t>
            </a:r>
          </a:p>
        </p:txBody>
      </p:sp>
      <p:sp>
        <p:nvSpPr>
          <p:cNvPr id="4" name="Content Placeholder 2"/>
          <p:cNvSpPr txBox="1">
            <a:spLocks/>
          </p:cNvSpPr>
          <p:nvPr/>
        </p:nvSpPr>
        <p:spPr>
          <a:xfrm>
            <a:off x="1366631" y="2413759"/>
            <a:ext cx="9987169" cy="106335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Start from nothing to something</a:t>
            </a:r>
          </a:p>
          <a:p>
            <a:r>
              <a:rPr lang="en-AU" dirty="0"/>
              <a:t>Acquired new syntax and other library reference while using Python</a:t>
            </a:r>
          </a:p>
        </p:txBody>
      </p:sp>
      <p:sp>
        <p:nvSpPr>
          <p:cNvPr id="5" name="Content Placeholder 2"/>
          <p:cNvSpPr txBox="1">
            <a:spLocks/>
          </p:cNvSpPr>
          <p:nvPr/>
        </p:nvSpPr>
        <p:spPr>
          <a:xfrm>
            <a:off x="838199" y="3965851"/>
            <a:ext cx="9034671" cy="55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3200" dirty="0"/>
              <a:t>2. Setting up the local programming environment</a:t>
            </a:r>
          </a:p>
        </p:txBody>
      </p:sp>
      <p:sp>
        <p:nvSpPr>
          <p:cNvPr id="6" name="Content Placeholder 2"/>
          <p:cNvSpPr txBox="1">
            <a:spLocks/>
          </p:cNvSpPr>
          <p:nvPr/>
        </p:nvSpPr>
        <p:spPr>
          <a:xfrm>
            <a:off x="1104278" y="4986267"/>
            <a:ext cx="9983443" cy="1494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t>Prerequisites required when compile and run the system -&gt; flask, bootstrap, specific version of python</a:t>
            </a:r>
          </a:p>
        </p:txBody>
      </p:sp>
    </p:spTree>
    <p:extLst>
      <p:ext uri="{BB962C8B-B14F-4D97-AF65-F5344CB8AC3E}">
        <p14:creationId xmlns:p14="http://schemas.microsoft.com/office/powerpoint/2010/main" val="18350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294098" cy="1400530"/>
          </a:xfrm>
        </p:spPr>
        <p:txBody>
          <a:bodyPr/>
          <a:lstStyle/>
          <a:p>
            <a:r>
              <a:rPr lang="en-AU" dirty="0"/>
              <a:t>What have we learned in this project?</a:t>
            </a:r>
          </a:p>
        </p:txBody>
      </p:sp>
      <p:sp>
        <p:nvSpPr>
          <p:cNvPr id="3" name="Content Placeholder 2"/>
          <p:cNvSpPr>
            <a:spLocks noGrp="1"/>
          </p:cNvSpPr>
          <p:nvPr>
            <p:ph idx="1"/>
          </p:nvPr>
        </p:nvSpPr>
        <p:spPr>
          <a:xfrm>
            <a:off x="447328" y="2271857"/>
            <a:ext cx="7682949" cy="639279"/>
          </a:xfrm>
        </p:spPr>
        <p:txBody>
          <a:bodyPr>
            <a:normAutofit fontScale="92500"/>
          </a:bodyPr>
          <a:lstStyle/>
          <a:p>
            <a:pPr marL="0" indent="0">
              <a:buNone/>
            </a:pPr>
            <a:r>
              <a:rPr lang="en-AU" sz="2800" dirty="0"/>
              <a:t>Difference between python 2 and python 3</a:t>
            </a:r>
          </a:p>
        </p:txBody>
      </p:sp>
      <p:sp>
        <p:nvSpPr>
          <p:cNvPr id="4" name="Content Placeholder 2"/>
          <p:cNvSpPr txBox="1">
            <a:spLocks/>
          </p:cNvSpPr>
          <p:nvPr/>
        </p:nvSpPr>
        <p:spPr>
          <a:xfrm>
            <a:off x="1479990" y="2911136"/>
            <a:ext cx="10287940" cy="1607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Require different web framework while deploying the system to the web service</a:t>
            </a:r>
          </a:p>
          <a:p>
            <a:r>
              <a:rPr lang="en-AU" dirty="0"/>
              <a:t>“print” statement work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25" y="4346713"/>
            <a:ext cx="10447062" cy="2292626"/>
          </a:xfrm>
          <a:prstGeom prst="rect">
            <a:avLst/>
          </a:prstGeom>
        </p:spPr>
      </p:pic>
    </p:spTree>
    <p:extLst>
      <p:ext uri="{BB962C8B-B14F-4D97-AF65-F5344CB8AC3E}">
        <p14:creationId xmlns:p14="http://schemas.microsoft.com/office/powerpoint/2010/main" val="309219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3588"/>
          </a:xfrm>
        </p:spPr>
        <p:txBody>
          <a:bodyPr/>
          <a:lstStyle/>
          <a:p>
            <a:r>
              <a:rPr lang="en-AU" dirty="0"/>
              <a:t>What have we learned in this project?</a:t>
            </a:r>
          </a:p>
        </p:txBody>
      </p:sp>
      <p:sp>
        <p:nvSpPr>
          <p:cNvPr id="3" name="Content Placeholder 2"/>
          <p:cNvSpPr>
            <a:spLocks noGrp="1"/>
          </p:cNvSpPr>
          <p:nvPr>
            <p:ph idx="1"/>
          </p:nvPr>
        </p:nvSpPr>
        <p:spPr>
          <a:xfrm>
            <a:off x="838199" y="1691515"/>
            <a:ext cx="10094844" cy="882856"/>
          </a:xfrm>
        </p:spPr>
        <p:txBody>
          <a:bodyPr>
            <a:normAutofit/>
          </a:bodyPr>
          <a:lstStyle/>
          <a:p>
            <a:pPr marL="0" indent="0">
              <a:buNone/>
            </a:pPr>
            <a:r>
              <a:rPr lang="en-AU" sz="3200" dirty="0"/>
              <a:t>We have chosen python 3 (3.6.1) because …</a:t>
            </a:r>
          </a:p>
          <a:p>
            <a:pPr marL="0" indent="0">
              <a:buNone/>
            </a:pPr>
            <a:endParaRPr lang="en-AU" sz="3200" dirty="0"/>
          </a:p>
        </p:txBody>
      </p:sp>
      <p:sp>
        <p:nvSpPr>
          <p:cNvPr id="4" name="Content Placeholder 2"/>
          <p:cNvSpPr txBox="1">
            <a:spLocks/>
          </p:cNvSpPr>
          <p:nvPr/>
        </p:nvSpPr>
        <p:spPr>
          <a:xfrm>
            <a:off x="1249016" y="2574371"/>
            <a:ext cx="6450497" cy="3764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It is the latest version of python currently</a:t>
            </a:r>
          </a:p>
          <a:p>
            <a:r>
              <a:rPr lang="en-AU" dirty="0"/>
              <a:t>Nicer and more consistent language</a:t>
            </a:r>
          </a:p>
          <a:p>
            <a:r>
              <a:rPr lang="en-AU" dirty="0"/>
              <a:t>It is on the cutting edge at this moment</a:t>
            </a:r>
          </a:p>
          <a:p>
            <a:r>
              <a:rPr lang="en-AU" dirty="0"/>
              <a:t>Take is as a challenge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543" y="3028087"/>
            <a:ext cx="2857500" cy="2857500"/>
          </a:xfrm>
          <a:prstGeom prst="rect">
            <a:avLst/>
          </a:prstGeom>
        </p:spPr>
      </p:pic>
    </p:spTree>
    <p:extLst>
      <p:ext uri="{BB962C8B-B14F-4D97-AF65-F5344CB8AC3E}">
        <p14:creationId xmlns:p14="http://schemas.microsoft.com/office/powerpoint/2010/main" val="11865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175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500"/>
                                        <p:tgtEl>
                                          <p:spTgt spid="4"/>
                                        </p:tgtEl>
                                      </p:cBhvr>
                                    </p:animEffect>
                                  </p:childTnLst>
                                </p:cTn>
                              </p:par>
                            </p:childTnLst>
                          </p:cTn>
                        </p:par>
                        <p:par>
                          <p:cTn id="12" fill="hold">
                            <p:stCondLst>
                              <p:cond delay="375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have we learned in this project?</a:t>
            </a:r>
          </a:p>
        </p:txBody>
      </p:sp>
      <p:sp>
        <p:nvSpPr>
          <p:cNvPr id="3" name="Content Placeholder 2"/>
          <p:cNvSpPr>
            <a:spLocks noGrp="1"/>
          </p:cNvSpPr>
          <p:nvPr>
            <p:ph idx="1"/>
          </p:nvPr>
        </p:nvSpPr>
        <p:spPr>
          <a:xfrm>
            <a:off x="838200" y="1825625"/>
            <a:ext cx="10515600" cy="612775"/>
          </a:xfrm>
        </p:spPr>
        <p:txBody>
          <a:bodyPr>
            <a:normAutofit/>
          </a:bodyPr>
          <a:lstStyle/>
          <a:p>
            <a:pPr marL="0" indent="0">
              <a:buNone/>
            </a:pPr>
            <a:r>
              <a:rPr lang="en-AU" sz="2800" dirty="0"/>
              <a:t>3. Deployment of web services</a:t>
            </a:r>
          </a:p>
          <a:p>
            <a:pPr marL="0" indent="0">
              <a:buNone/>
            </a:pPr>
            <a:endParaRPr lang="en-AU" sz="2800" dirty="0"/>
          </a:p>
          <a:p>
            <a:pPr marL="0" indent="0">
              <a:buNone/>
            </a:pPr>
            <a:endParaRPr lang="en-AU" sz="2800" dirty="0"/>
          </a:p>
        </p:txBody>
      </p:sp>
      <p:sp>
        <p:nvSpPr>
          <p:cNvPr id="6" name="Content Placeholder 2"/>
          <p:cNvSpPr txBox="1">
            <a:spLocks/>
          </p:cNvSpPr>
          <p:nvPr/>
        </p:nvSpPr>
        <p:spPr>
          <a:xfrm>
            <a:off x="838200" y="2611472"/>
            <a:ext cx="10515600" cy="2011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p:txBody>
      </p:sp>
      <p:sp>
        <p:nvSpPr>
          <p:cNvPr id="7" name="Content Placeholder 2"/>
          <p:cNvSpPr txBox="1">
            <a:spLocks/>
          </p:cNvSpPr>
          <p:nvPr/>
        </p:nvSpPr>
        <p:spPr>
          <a:xfrm>
            <a:off x="1226965" y="2537400"/>
            <a:ext cx="10734261" cy="1119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Get to know how to deploy the system to the web server</a:t>
            </a:r>
          </a:p>
          <a:p>
            <a:pPr marL="0" indent="0">
              <a:buFont typeface="Arial" panose="020B0604020202020204" pitchFamily="34" charset="0"/>
              <a:buNone/>
            </a:pPr>
            <a:r>
              <a:rPr lang="en-AU" dirty="0"/>
              <a:t>Web hosting service we have tried:</a:t>
            </a:r>
          </a:p>
        </p:txBody>
      </p:sp>
      <p:sp>
        <p:nvSpPr>
          <p:cNvPr id="8" name="Content Placeholder 2"/>
          <p:cNvSpPr txBox="1">
            <a:spLocks/>
          </p:cNvSpPr>
          <p:nvPr/>
        </p:nvSpPr>
        <p:spPr>
          <a:xfrm>
            <a:off x="347781" y="5949511"/>
            <a:ext cx="1856201" cy="612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400" i="1" dirty="0"/>
              <a:t>Heroku</a:t>
            </a:r>
          </a:p>
        </p:txBody>
      </p:sp>
      <p:sp>
        <p:nvSpPr>
          <p:cNvPr id="9" name="Content Placeholder 2"/>
          <p:cNvSpPr txBox="1">
            <a:spLocks/>
          </p:cNvSpPr>
          <p:nvPr/>
        </p:nvSpPr>
        <p:spPr>
          <a:xfrm>
            <a:off x="2900570" y="5837019"/>
            <a:ext cx="2801886" cy="612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400" i="1" dirty="0"/>
              <a:t>Amazon </a:t>
            </a:r>
            <a:r>
              <a:rPr lang="en-AU" sz="2400" i="1" dirty="0" err="1"/>
              <a:t>WebService</a:t>
            </a:r>
            <a:endParaRPr lang="en-AU" sz="2400" i="1" dirty="0"/>
          </a:p>
        </p:txBody>
      </p:sp>
      <p:sp>
        <p:nvSpPr>
          <p:cNvPr id="10" name="Content Placeholder 2"/>
          <p:cNvSpPr txBox="1">
            <a:spLocks/>
          </p:cNvSpPr>
          <p:nvPr/>
        </p:nvSpPr>
        <p:spPr>
          <a:xfrm>
            <a:off x="6103381" y="5976152"/>
            <a:ext cx="3223928" cy="612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400" i="1" dirty="0"/>
              <a:t>PythonAnywhere</a:t>
            </a:r>
          </a:p>
        </p:txBody>
      </p:sp>
      <p:sp>
        <p:nvSpPr>
          <p:cNvPr id="11" name="Content Placeholder 2"/>
          <p:cNvSpPr txBox="1">
            <a:spLocks/>
          </p:cNvSpPr>
          <p:nvPr/>
        </p:nvSpPr>
        <p:spPr>
          <a:xfrm>
            <a:off x="9493008" y="5973692"/>
            <a:ext cx="2468218" cy="612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400" i="1" dirty="0" err="1"/>
              <a:t>DigitalOcean</a:t>
            </a:r>
            <a:endParaRPr lang="en-AU" sz="2400" i="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72" y="4435465"/>
            <a:ext cx="1401417" cy="1401417"/>
          </a:xfrm>
          <a:prstGeom prst="rect">
            <a:avLst/>
          </a:prstGeom>
        </p:spPr>
      </p:pic>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82957" y="4481518"/>
            <a:ext cx="3037112" cy="1141954"/>
          </a:xfrm>
          <a:prstGeom prst="rect">
            <a:avLst/>
          </a:prstGeom>
        </p:spPr>
      </p:pic>
      <p:pic>
        <p:nvPicPr>
          <p:cNvPr id="17" name="Picture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62773" y="4299923"/>
            <a:ext cx="1505144" cy="1505144"/>
          </a:xfrm>
          <a:prstGeom prst="rect">
            <a:avLst/>
          </a:prstGeom>
        </p:spPr>
      </p:pic>
      <p:pic>
        <p:nvPicPr>
          <p:cNvPr id="19" name="Picture 1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81773" y="4207151"/>
            <a:ext cx="1690688" cy="1690688"/>
          </a:xfrm>
          <a:prstGeom prst="rect">
            <a:avLst/>
          </a:prstGeom>
        </p:spPr>
      </p:pic>
    </p:spTree>
    <p:extLst>
      <p:ext uri="{BB962C8B-B14F-4D97-AF65-F5344CB8AC3E}">
        <p14:creationId xmlns:p14="http://schemas.microsoft.com/office/powerpoint/2010/main" val="1926600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generated with very high confidenc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845" y="196909"/>
            <a:ext cx="9392478" cy="5740842"/>
          </a:xfrm>
        </p:spPr>
      </p:pic>
      <p:sp>
        <p:nvSpPr>
          <p:cNvPr id="7" name="TextBox 6"/>
          <p:cNvSpPr txBox="1"/>
          <p:nvPr/>
        </p:nvSpPr>
        <p:spPr>
          <a:xfrm>
            <a:off x="508550" y="6027003"/>
            <a:ext cx="10875067" cy="830997"/>
          </a:xfrm>
          <a:prstGeom prst="rect">
            <a:avLst/>
          </a:prstGeom>
          <a:noFill/>
        </p:spPr>
        <p:txBody>
          <a:bodyPr wrap="square" rtlCol="0">
            <a:spAutoFit/>
          </a:bodyPr>
          <a:lstStyle/>
          <a:p>
            <a:pPr algn="ctr"/>
            <a:r>
              <a:rPr lang="en-AU" sz="2400" dirty="0"/>
              <a:t>Issue faced after deployed for certain period: outbound traffic data has exceeded the limit required</a:t>
            </a:r>
          </a:p>
        </p:txBody>
      </p:sp>
    </p:spTree>
    <p:extLst>
      <p:ext uri="{BB962C8B-B14F-4D97-AF65-F5344CB8AC3E}">
        <p14:creationId xmlns:p14="http://schemas.microsoft.com/office/powerpoint/2010/main" val="1021033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099"/>
            <a:ext cx="10515600" cy="708301"/>
          </a:xfrm>
        </p:spPr>
        <p:txBody>
          <a:bodyPr/>
          <a:lstStyle/>
          <a:p>
            <a:r>
              <a:rPr lang="en-AU" dirty="0"/>
              <a:t>What have we learned in this project?</a:t>
            </a:r>
          </a:p>
        </p:txBody>
      </p:sp>
      <p:sp>
        <p:nvSpPr>
          <p:cNvPr id="3" name="Content Placeholder 2"/>
          <p:cNvSpPr>
            <a:spLocks noGrp="1"/>
          </p:cNvSpPr>
          <p:nvPr>
            <p:ph idx="1"/>
          </p:nvPr>
        </p:nvSpPr>
        <p:spPr>
          <a:xfrm>
            <a:off x="533399" y="1415996"/>
            <a:ext cx="4343401" cy="1487421"/>
          </a:xfrm>
        </p:spPr>
        <p:txBody>
          <a:bodyPr>
            <a:normAutofit/>
          </a:bodyPr>
          <a:lstStyle/>
          <a:p>
            <a:pPr marL="0" indent="0">
              <a:buNone/>
            </a:pPr>
            <a:r>
              <a:rPr lang="en-AU" sz="2800" dirty="0"/>
              <a:t>4. The format of creating the README file </a:t>
            </a:r>
          </a:p>
        </p:txBody>
      </p:sp>
      <p:sp>
        <p:nvSpPr>
          <p:cNvPr id="4" name="Content Placeholder 2"/>
          <p:cNvSpPr txBox="1">
            <a:spLocks/>
          </p:cNvSpPr>
          <p:nvPr/>
        </p:nvSpPr>
        <p:spPr>
          <a:xfrm>
            <a:off x="900188" y="3405013"/>
            <a:ext cx="4084982" cy="1722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Markdown language is often used</a:t>
            </a:r>
          </a:p>
          <a:p>
            <a:r>
              <a:rPr lang="en-AU" dirty="0"/>
              <a:t>Similar to HTML</a:t>
            </a:r>
          </a:p>
        </p:txBody>
      </p:sp>
      <p:pic>
        <p:nvPicPr>
          <p:cNvPr id="6" name="Picture 5" descr="A picture containing screensho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170" y="1674812"/>
            <a:ext cx="7206830" cy="5183187"/>
          </a:xfrm>
          <a:prstGeom prst="rect">
            <a:avLst/>
          </a:prstGeom>
        </p:spPr>
      </p:pic>
    </p:spTree>
    <p:extLst>
      <p:ext uri="{BB962C8B-B14F-4D97-AF65-F5344CB8AC3E}">
        <p14:creationId xmlns:p14="http://schemas.microsoft.com/office/powerpoint/2010/main" val="22580073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631489" cy="1400530"/>
          </a:xfrm>
        </p:spPr>
        <p:txBody>
          <a:bodyPr/>
          <a:lstStyle/>
          <a:p>
            <a:r>
              <a:rPr lang="en-AU" dirty="0"/>
              <a:t>What have we learned in this project?</a:t>
            </a:r>
          </a:p>
        </p:txBody>
      </p:sp>
      <p:sp>
        <p:nvSpPr>
          <p:cNvPr id="3" name="Content Placeholder 2"/>
          <p:cNvSpPr>
            <a:spLocks noGrp="1"/>
          </p:cNvSpPr>
          <p:nvPr>
            <p:ph idx="1"/>
          </p:nvPr>
        </p:nvSpPr>
        <p:spPr>
          <a:xfrm>
            <a:off x="467139" y="1875225"/>
            <a:ext cx="7126357" cy="493505"/>
          </a:xfrm>
        </p:spPr>
        <p:txBody>
          <a:bodyPr>
            <a:normAutofit lnSpcReduction="10000"/>
          </a:bodyPr>
          <a:lstStyle/>
          <a:p>
            <a:pPr marL="0" indent="0">
              <a:buNone/>
            </a:pPr>
            <a:r>
              <a:rPr lang="en-AU" sz="2800" dirty="0"/>
              <a:t>Syntax of creating the README file</a:t>
            </a:r>
          </a:p>
        </p:txBody>
      </p:sp>
      <p:sp>
        <p:nvSpPr>
          <p:cNvPr id="4" name="Content Placeholder 2"/>
          <p:cNvSpPr txBox="1">
            <a:spLocks/>
          </p:cNvSpPr>
          <p:nvPr/>
        </p:nvSpPr>
        <p:spPr>
          <a:xfrm>
            <a:off x="1494184" y="3130965"/>
            <a:ext cx="2706756" cy="49350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Section heading</a:t>
            </a:r>
          </a:p>
        </p:txBody>
      </p:sp>
      <p:sp>
        <p:nvSpPr>
          <p:cNvPr id="5" name="Content Placeholder 2"/>
          <p:cNvSpPr txBox="1">
            <a:spLocks/>
          </p:cNvSpPr>
          <p:nvPr/>
        </p:nvSpPr>
        <p:spPr>
          <a:xfrm>
            <a:off x="1494182" y="3998983"/>
            <a:ext cx="3766929" cy="49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Links</a:t>
            </a:r>
          </a:p>
        </p:txBody>
      </p:sp>
      <p:sp>
        <p:nvSpPr>
          <p:cNvPr id="6" name="Content Placeholder 2"/>
          <p:cNvSpPr txBox="1">
            <a:spLocks/>
          </p:cNvSpPr>
          <p:nvPr/>
        </p:nvSpPr>
        <p:spPr>
          <a:xfrm>
            <a:off x="1494182" y="4867001"/>
            <a:ext cx="3766929" cy="49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Images</a:t>
            </a:r>
          </a:p>
        </p:txBody>
      </p:sp>
      <p:sp>
        <p:nvSpPr>
          <p:cNvPr id="7" name="Content Placeholder 2"/>
          <p:cNvSpPr txBox="1">
            <a:spLocks/>
          </p:cNvSpPr>
          <p:nvPr/>
        </p:nvSpPr>
        <p:spPr>
          <a:xfrm>
            <a:off x="6915979" y="3177347"/>
            <a:ext cx="2706756" cy="49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#H1</a:t>
            </a:r>
          </a:p>
        </p:txBody>
      </p:sp>
      <p:sp>
        <p:nvSpPr>
          <p:cNvPr id="8" name="Content Placeholder 2"/>
          <p:cNvSpPr txBox="1">
            <a:spLocks/>
          </p:cNvSpPr>
          <p:nvPr/>
        </p:nvSpPr>
        <p:spPr>
          <a:xfrm>
            <a:off x="6626086" y="3998983"/>
            <a:ext cx="4918214" cy="7353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 [text](URL domain)</a:t>
            </a:r>
          </a:p>
          <a:p>
            <a:pPr marL="0" indent="0">
              <a:buFont typeface="Arial" panose="020B0604020202020204" pitchFamily="34" charset="0"/>
              <a:buNone/>
            </a:pPr>
            <a:r>
              <a:rPr lang="en-AU" dirty="0" err="1"/>
              <a:t>e.g</a:t>
            </a:r>
            <a:r>
              <a:rPr lang="en-AU" dirty="0"/>
              <a:t>: [GitHub](http://www.github.com)</a:t>
            </a:r>
          </a:p>
        </p:txBody>
      </p:sp>
      <p:sp>
        <p:nvSpPr>
          <p:cNvPr id="9" name="Content Placeholder 2"/>
          <p:cNvSpPr txBox="1">
            <a:spLocks/>
          </p:cNvSpPr>
          <p:nvPr/>
        </p:nvSpPr>
        <p:spPr>
          <a:xfrm>
            <a:off x="6756953" y="4886879"/>
            <a:ext cx="2706756" cy="493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 or ![][]</a:t>
            </a:r>
          </a:p>
        </p:txBody>
      </p:sp>
      <p:cxnSp>
        <p:nvCxnSpPr>
          <p:cNvPr id="11" name="Straight Arrow Connector 10"/>
          <p:cNvCxnSpPr>
            <a:stCxn id="4" idx="3"/>
          </p:cNvCxnSpPr>
          <p:nvPr/>
        </p:nvCxnSpPr>
        <p:spPr>
          <a:xfrm flipV="1">
            <a:off x="4200940" y="3377717"/>
            <a:ext cx="2425146"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p:nvPr/>
        </p:nvCxnSpPr>
        <p:spPr>
          <a:xfrm flipV="1">
            <a:off x="4200940" y="4268926"/>
            <a:ext cx="2425146"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p:nvPr/>
        </p:nvCxnSpPr>
        <p:spPr>
          <a:xfrm flipV="1">
            <a:off x="4200940" y="5133632"/>
            <a:ext cx="2425146"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46767041"/>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sp>
        <p:nvSpPr>
          <p:cNvPr id="4" name="Content Placeholder 2"/>
          <p:cNvSpPr txBox="1">
            <a:spLocks/>
          </p:cNvSpPr>
          <p:nvPr/>
        </p:nvSpPr>
        <p:spPr>
          <a:xfrm>
            <a:off x="3245127" y="5146051"/>
            <a:ext cx="137490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a:t>
            </a:r>
          </a:p>
        </p:txBody>
      </p:sp>
      <p:sp>
        <p:nvSpPr>
          <p:cNvPr id="9" name="Content Placeholder 2"/>
          <p:cNvSpPr txBox="1">
            <a:spLocks/>
          </p:cNvSpPr>
          <p:nvPr/>
        </p:nvSpPr>
        <p:spPr>
          <a:xfrm>
            <a:off x="5273740" y="4132604"/>
            <a:ext cx="187517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 Projects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17574" y="3620914"/>
            <a:ext cx="1630017" cy="1630017"/>
          </a:xfrm>
          <a:prstGeom prst="rect">
            <a:avLst/>
          </a:prstGeom>
        </p:spPr>
      </p:pic>
      <p:pic>
        <p:nvPicPr>
          <p:cNvPr id="16" name="Picture 15" descr="A screenshot of a body of water&#10;&#10;Description generated with low confidence"/>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31645" y="2762435"/>
            <a:ext cx="1917274" cy="1370169"/>
          </a:xfrm>
          <a:prstGeom prst="rect">
            <a:avLst/>
          </a:prstGeom>
        </p:spPr>
      </p:pic>
      <p:cxnSp>
        <p:nvCxnSpPr>
          <p:cNvPr id="7" name="Connector: Elbow 6"/>
          <p:cNvCxnSpPr>
            <a:stCxn id="12" idx="0"/>
            <a:endCxn id="14" idx="0"/>
          </p:cNvCxnSpPr>
          <p:nvPr/>
        </p:nvCxnSpPr>
        <p:spPr>
          <a:xfrm rot="5400000" flipH="1" flipV="1">
            <a:off x="2186272" y="2797235"/>
            <a:ext cx="922631" cy="2569991"/>
          </a:xfrm>
          <a:prstGeom prst="bentConnector3">
            <a:avLst>
              <a:gd name="adj1" fmla="val 179358"/>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19" name="Connector: Elbow 18"/>
          <p:cNvCxnSpPr>
            <a:stCxn id="4" idx="2"/>
            <a:endCxn id="9" idx="2"/>
          </p:cNvCxnSpPr>
          <p:nvPr/>
        </p:nvCxnSpPr>
        <p:spPr>
          <a:xfrm rot="5400000" flipH="1" flipV="1">
            <a:off x="4565232" y="3953703"/>
            <a:ext cx="1013447" cy="2278748"/>
          </a:xfrm>
          <a:prstGeom prst="bentConnector3">
            <a:avLst>
              <a:gd name="adj1" fmla="val -5263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sp>
        <p:nvSpPr>
          <p:cNvPr id="28" name="Content Placeholder 2"/>
          <p:cNvSpPr txBox="1">
            <a:spLocks/>
          </p:cNvSpPr>
          <p:nvPr/>
        </p:nvSpPr>
        <p:spPr>
          <a:xfrm>
            <a:off x="4158307" y="5810629"/>
            <a:ext cx="1915779" cy="425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AU" sz="2000" i="1" dirty="0"/>
          </a:p>
        </p:txBody>
      </p:sp>
      <p:sp>
        <p:nvSpPr>
          <p:cNvPr id="10" name="Content Placeholder 2"/>
          <p:cNvSpPr txBox="1">
            <a:spLocks/>
          </p:cNvSpPr>
          <p:nvPr/>
        </p:nvSpPr>
        <p:spPr>
          <a:xfrm>
            <a:off x="2024391" y="2700686"/>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Links</a:t>
            </a:r>
          </a:p>
        </p:txBody>
      </p:sp>
      <p:sp>
        <p:nvSpPr>
          <p:cNvPr id="29" name="Content Placeholder 2"/>
          <p:cNvSpPr txBox="1">
            <a:spLocks/>
          </p:cNvSpPr>
          <p:nvPr/>
        </p:nvSpPr>
        <p:spPr>
          <a:xfrm>
            <a:off x="4437579" y="5805221"/>
            <a:ext cx="1330730" cy="708553"/>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2000" i="1" dirty="0"/>
              <a:t>Randomly selects</a:t>
            </a:r>
          </a:p>
        </p:txBody>
      </p:sp>
      <p:sp>
        <p:nvSpPr>
          <p:cNvPr id="6" name="Speech Bubble: Oval 5"/>
          <p:cNvSpPr/>
          <p:nvPr/>
        </p:nvSpPr>
        <p:spPr>
          <a:xfrm>
            <a:off x="8172193" y="2426227"/>
            <a:ext cx="3768016" cy="3625590"/>
          </a:xfrm>
          <a:prstGeom prst="wedgeEllipseCallout">
            <a:avLst>
              <a:gd name="adj1" fmla="val -94559"/>
              <a:gd name="adj2" fmla="val 4279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sz="3200" i="1" dirty="0"/>
              <a:t>Randomly selects the GitHub projects by using its unique ID</a:t>
            </a:r>
          </a:p>
        </p:txBody>
      </p:sp>
    </p:spTree>
    <p:extLst>
      <p:ext uri="{BB962C8B-B14F-4D97-AF65-F5344CB8AC3E}">
        <p14:creationId xmlns:p14="http://schemas.microsoft.com/office/powerpoint/2010/main" val="307693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0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1250"/>
                                        <p:tgtEl>
                                          <p:spTgt spid="29"/>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Development</a:t>
            </a:r>
          </a:p>
        </p:txBody>
      </p:sp>
      <p:sp>
        <p:nvSpPr>
          <p:cNvPr id="3" name="Content Placeholder 2"/>
          <p:cNvSpPr>
            <a:spLocks noGrp="1"/>
          </p:cNvSpPr>
          <p:nvPr>
            <p:ph idx="1"/>
          </p:nvPr>
        </p:nvSpPr>
        <p:spPr>
          <a:xfrm>
            <a:off x="974997" y="1718935"/>
            <a:ext cx="9355965" cy="1393543"/>
          </a:xfrm>
        </p:spPr>
        <p:txBody>
          <a:bodyPr>
            <a:noAutofit/>
          </a:bodyPr>
          <a:lstStyle/>
          <a:p>
            <a:r>
              <a:rPr lang="en-US" sz="2400" dirty="0"/>
              <a:t>Fetching and presenting the result in dynamic form</a:t>
            </a:r>
          </a:p>
          <a:p>
            <a:pPr marL="0" indent="0">
              <a:buNone/>
            </a:pPr>
            <a:r>
              <a:rPr lang="en-US" sz="2400" dirty="0"/>
              <a:t>	The result will be shown one by one(by using Ajax)</a:t>
            </a:r>
          </a:p>
        </p:txBody>
      </p:sp>
      <p:sp>
        <p:nvSpPr>
          <p:cNvPr id="6" name="Rectangle: Rounded Corners 5"/>
          <p:cNvSpPr/>
          <p:nvPr/>
        </p:nvSpPr>
        <p:spPr>
          <a:xfrm>
            <a:off x="1582616" y="3341078"/>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6843689		xu5853939?sahsjs	0	5	1</a:t>
            </a:r>
          </a:p>
        </p:txBody>
      </p:sp>
      <p:sp>
        <p:nvSpPr>
          <p:cNvPr id="8" name="Rectangle: Rounded Corners 7"/>
          <p:cNvSpPr/>
          <p:nvPr/>
        </p:nvSpPr>
        <p:spPr>
          <a:xfrm>
            <a:off x="1582616" y="3675186"/>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8493758		</a:t>
            </a:r>
            <a:r>
              <a:rPr lang="en-AU" dirty="0" err="1"/>
              <a:t>zorrosdfsdf</a:t>
            </a:r>
            <a:r>
              <a:rPr lang="en-AU" dirty="0"/>
              <a:t>/</a:t>
            </a:r>
            <a:r>
              <a:rPr lang="en-AU" dirty="0" err="1"/>
              <a:t>sdfsdf</a:t>
            </a:r>
            <a:r>
              <a:rPr lang="en-AU" dirty="0"/>
              <a:t>	6	0	1</a:t>
            </a:r>
          </a:p>
        </p:txBody>
      </p:sp>
      <p:sp>
        <p:nvSpPr>
          <p:cNvPr id="10" name="Rectangle: Rounded Corners 9"/>
          <p:cNvSpPr/>
          <p:nvPr/>
        </p:nvSpPr>
        <p:spPr>
          <a:xfrm>
            <a:off x="1582616" y="4009294"/>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3578904		wt6fndfgtrgx_rfds	5	10	1</a:t>
            </a:r>
          </a:p>
        </p:txBody>
      </p:sp>
      <p:sp>
        <p:nvSpPr>
          <p:cNvPr id="11" name="Rectangle: Rounded Corners 10"/>
          <p:cNvSpPr/>
          <p:nvPr/>
        </p:nvSpPr>
        <p:spPr>
          <a:xfrm>
            <a:off x="1582616" y="4343402"/>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1592578		</a:t>
            </a:r>
            <a:r>
              <a:rPr lang="en-AU" dirty="0" err="1"/>
              <a:t>pthonalngaugejesposit</a:t>
            </a:r>
            <a:r>
              <a:rPr lang="en-AU" dirty="0"/>
              <a:t>	3	0	1</a:t>
            </a:r>
          </a:p>
        </p:txBody>
      </p:sp>
      <p:sp>
        <p:nvSpPr>
          <p:cNvPr id="12" name="Rectangle: Rounded Corners 11"/>
          <p:cNvSpPr/>
          <p:nvPr/>
        </p:nvSpPr>
        <p:spPr>
          <a:xfrm>
            <a:off x="1582616" y="4677510"/>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5148778		</a:t>
            </a:r>
            <a:r>
              <a:rPr lang="en-AU" dirty="0" err="1"/>
              <a:t>vvdfgdfg</a:t>
            </a:r>
            <a:r>
              <a:rPr lang="en-AU" dirty="0"/>
              <a:t>		2	1	1</a:t>
            </a:r>
          </a:p>
        </p:txBody>
      </p:sp>
      <p:sp>
        <p:nvSpPr>
          <p:cNvPr id="13" name="Rectangle: Rounded Corners 12"/>
          <p:cNvSpPr/>
          <p:nvPr/>
        </p:nvSpPr>
        <p:spPr>
          <a:xfrm>
            <a:off x="1582616" y="5011618"/>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3454567		madbsj86454		0	16	1</a:t>
            </a:r>
          </a:p>
        </p:txBody>
      </p:sp>
      <p:sp>
        <p:nvSpPr>
          <p:cNvPr id="14" name="Rectangle: Rounded Corners 13"/>
          <p:cNvSpPr/>
          <p:nvPr/>
        </p:nvSpPr>
        <p:spPr>
          <a:xfrm>
            <a:off x="1582616" y="5345728"/>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9087698		</a:t>
            </a:r>
            <a:r>
              <a:rPr lang="en-AU" dirty="0" err="1"/>
              <a:t>mciprojetc_Bui</a:t>
            </a:r>
            <a:r>
              <a:rPr lang="en-AU" dirty="0"/>
              <a:t> 		0	1	1</a:t>
            </a:r>
          </a:p>
        </p:txBody>
      </p:sp>
      <p:sp>
        <p:nvSpPr>
          <p:cNvPr id="15" name="Rectangle: Rounded Corners 14"/>
          <p:cNvSpPr/>
          <p:nvPr/>
        </p:nvSpPr>
        <p:spPr>
          <a:xfrm>
            <a:off x="1582616" y="5679834"/>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3434345		</a:t>
            </a:r>
            <a:r>
              <a:rPr lang="en-AU" dirty="0" err="1"/>
              <a:t>javaprogramming</a:t>
            </a:r>
            <a:r>
              <a:rPr lang="en-AU" dirty="0"/>
              <a:t>	3	0	1</a:t>
            </a:r>
          </a:p>
        </p:txBody>
      </p:sp>
      <p:sp>
        <p:nvSpPr>
          <p:cNvPr id="16" name="Rectangle: Rounded Corners 15"/>
          <p:cNvSpPr/>
          <p:nvPr/>
        </p:nvSpPr>
        <p:spPr>
          <a:xfrm>
            <a:off x="1582616" y="6013940"/>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4789965		304gg.comDota		2	0	1</a:t>
            </a:r>
          </a:p>
        </p:txBody>
      </p:sp>
      <p:sp>
        <p:nvSpPr>
          <p:cNvPr id="17" name="Rectangle: Rounded Corners 16"/>
          <p:cNvSpPr/>
          <p:nvPr/>
        </p:nvSpPr>
        <p:spPr>
          <a:xfrm>
            <a:off x="1582616" y="6348044"/>
            <a:ext cx="8572500" cy="3341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1	2567178		</a:t>
            </a:r>
            <a:r>
              <a:rPr lang="en-AU" dirty="0" err="1"/>
              <a:t>dfsdfsdf</a:t>
            </a:r>
            <a:r>
              <a:rPr lang="en-AU" dirty="0"/>
              <a:t>			0	1	1</a:t>
            </a:r>
          </a:p>
        </p:txBody>
      </p:sp>
    </p:spTree>
    <p:extLst>
      <p:ext uri="{BB962C8B-B14F-4D97-AF65-F5344CB8AC3E}">
        <p14:creationId xmlns:p14="http://schemas.microsoft.com/office/powerpoint/2010/main" val="484552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up)">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Development</a:t>
            </a:r>
          </a:p>
        </p:txBody>
      </p:sp>
      <p:sp>
        <p:nvSpPr>
          <p:cNvPr id="3" name="Content Placeholder 2"/>
          <p:cNvSpPr>
            <a:spLocks noGrp="1"/>
          </p:cNvSpPr>
          <p:nvPr>
            <p:ph idx="1"/>
          </p:nvPr>
        </p:nvSpPr>
        <p:spPr>
          <a:xfrm>
            <a:off x="756628" y="1666057"/>
            <a:ext cx="9486410" cy="1912413"/>
          </a:xfrm>
        </p:spPr>
        <p:txBody>
          <a:bodyPr>
            <a:normAutofit/>
          </a:bodyPr>
          <a:lstStyle/>
          <a:p>
            <a:r>
              <a:rPr lang="en-US" sz="2800" dirty="0"/>
              <a:t>More detailed extraction for section headings</a:t>
            </a:r>
          </a:p>
          <a:p>
            <a:pPr marL="0" indent="0">
              <a:buNone/>
            </a:pPr>
            <a:r>
              <a:rPr lang="en-US" sz="2800" dirty="0"/>
              <a:t>   More classification of the section headings (</a:t>
            </a:r>
            <a:r>
              <a:rPr lang="en-US" sz="2800" dirty="0" err="1"/>
              <a:t>e.g</a:t>
            </a:r>
            <a:r>
              <a:rPr lang="en-US" sz="2800" dirty="0"/>
              <a:t>: H1 	H2, H3, H4, H5 and</a:t>
            </a:r>
            <a:r>
              <a:rPr lang="is-IS" sz="2800" dirty="0"/>
              <a:t> H6)</a:t>
            </a:r>
          </a:p>
          <a:p>
            <a:endParaRPr lang="en-AU" sz="2800" dirty="0"/>
          </a:p>
        </p:txBody>
      </p:sp>
      <p:sp>
        <p:nvSpPr>
          <p:cNvPr id="4" name="Content Placeholder 2"/>
          <p:cNvSpPr txBox="1">
            <a:spLocks/>
          </p:cNvSpPr>
          <p:nvPr/>
        </p:nvSpPr>
        <p:spPr>
          <a:xfrm>
            <a:off x="4500548" y="3710991"/>
            <a:ext cx="2523285" cy="275072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AU" sz="2800" dirty="0"/>
              <a:t># H1</a:t>
            </a:r>
          </a:p>
          <a:p>
            <a:pPr marL="0" indent="0" algn="ctr">
              <a:buNone/>
            </a:pPr>
            <a:r>
              <a:rPr lang="en-AU" sz="2800" dirty="0"/>
              <a:t>## H2</a:t>
            </a:r>
          </a:p>
          <a:p>
            <a:pPr marL="0" indent="0" algn="ctr">
              <a:buNone/>
            </a:pPr>
            <a:r>
              <a:rPr lang="en-AU" sz="2800" dirty="0"/>
              <a:t>### H3</a:t>
            </a:r>
          </a:p>
          <a:p>
            <a:pPr marL="0" indent="0" algn="ctr">
              <a:buNone/>
            </a:pPr>
            <a:r>
              <a:rPr lang="en-AU" sz="2800" dirty="0"/>
              <a:t>#### H4</a:t>
            </a:r>
          </a:p>
          <a:p>
            <a:pPr marL="0" indent="0" algn="ctr">
              <a:buNone/>
            </a:pPr>
            <a:r>
              <a:rPr lang="en-AU" sz="2800" dirty="0"/>
              <a:t>##### H5</a:t>
            </a:r>
          </a:p>
          <a:p>
            <a:pPr marL="0" indent="0" algn="ctr">
              <a:buNone/>
            </a:pPr>
            <a:r>
              <a:rPr lang="en-AU" sz="2800" dirty="0"/>
              <a:t>###### H6</a:t>
            </a:r>
          </a:p>
        </p:txBody>
      </p:sp>
    </p:spTree>
    <p:extLst>
      <p:ext uri="{BB962C8B-B14F-4D97-AF65-F5344CB8AC3E}">
        <p14:creationId xmlns:p14="http://schemas.microsoft.com/office/powerpoint/2010/main" val="1027095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Development</a:t>
            </a:r>
          </a:p>
        </p:txBody>
      </p:sp>
      <p:sp>
        <p:nvSpPr>
          <p:cNvPr id="3" name="Content Placeholder 2"/>
          <p:cNvSpPr>
            <a:spLocks noGrp="1"/>
          </p:cNvSpPr>
          <p:nvPr>
            <p:ph idx="1"/>
          </p:nvPr>
        </p:nvSpPr>
        <p:spPr>
          <a:xfrm>
            <a:off x="971427" y="1719269"/>
            <a:ext cx="4989757" cy="883713"/>
          </a:xfrm>
        </p:spPr>
        <p:txBody>
          <a:bodyPr/>
          <a:lstStyle/>
          <a:p>
            <a:r>
              <a:rPr lang="en-US" altLang="zh-CN" dirty="0"/>
              <a:t>Result in percentage</a:t>
            </a:r>
            <a:endParaRPr lang="en-AU" altLang="zh-CN" dirty="0"/>
          </a:p>
          <a:p>
            <a:pPr marL="0" indent="0">
              <a:buNone/>
            </a:pPr>
            <a:r>
              <a:rPr lang="en-AU" altLang="zh-CN" dirty="0"/>
              <a:t>	Calculating the content result</a:t>
            </a:r>
            <a:endParaRPr lang="en-AU" dirty="0"/>
          </a:p>
        </p:txBody>
      </p:sp>
      <p:pic>
        <p:nvPicPr>
          <p:cNvPr id="4" name="图片 8" descr="A device with wires&#10;&#10;Description generated with very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758" y="2962367"/>
            <a:ext cx="3737113" cy="3260034"/>
          </a:xfrm>
          <a:prstGeom prst="rect">
            <a:avLst/>
          </a:prstGeom>
        </p:spPr>
      </p:pic>
      <p:sp>
        <p:nvSpPr>
          <p:cNvPr id="5" name="TextBox 4"/>
          <p:cNvSpPr txBox="1"/>
          <p:nvPr/>
        </p:nvSpPr>
        <p:spPr>
          <a:xfrm>
            <a:off x="4997475" y="6303642"/>
            <a:ext cx="3167266" cy="369332"/>
          </a:xfrm>
          <a:prstGeom prst="rect">
            <a:avLst/>
          </a:prstGeom>
          <a:noFill/>
        </p:spPr>
        <p:txBody>
          <a:bodyPr wrap="square" rtlCol="0">
            <a:spAutoFit/>
          </a:bodyPr>
          <a:lstStyle/>
          <a:p>
            <a:r>
              <a:rPr lang="en-AU" dirty="0"/>
              <a:t>Pie Chart of Percentage</a:t>
            </a:r>
          </a:p>
        </p:txBody>
      </p:sp>
    </p:spTree>
    <p:extLst>
      <p:ext uri="{BB962C8B-B14F-4D97-AF65-F5344CB8AC3E}">
        <p14:creationId xmlns:p14="http://schemas.microsoft.com/office/powerpoint/2010/main" val="41082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6" y="2763769"/>
            <a:ext cx="10515600" cy="1325563"/>
          </a:xfrm>
        </p:spPr>
        <p:txBody>
          <a:bodyPr>
            <a:normAutofit/>
          </a:bodyPr>
          <a:lstStyle/>
          <a:p>
            <a:pPr algn="ctr"/>
            <a:r>
              <a:rPr lang="en-AU" sz="6600" dirty="0">
                <a:latin typeface="Blackadder ITC" panose="04020505051007020D02" pitchFamily="82" charset="0"/>
              </a:rPr>
              <a:t>Demonstration Time!</a:t>
            </a:r>
          </a:p>
        </p:txBody>
      </p:sp>
    </p:spTree>
    <p:extLst>
      <p:ext uri="{BB962C8B-B14F-4D97-AF65-F5344CB8AC3E}">
        <p14:creationId xmlns:p14="http://schemas.microsoft.com/office/powerpoint/2010/main" val="1560489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157" y="3134830"/>
            <a:ext cx="1931504" cy="1325563"/>
          </a:xfrm>
        </p:spPr>
        <p:txBody>
          <a:bodyPr/>
          <a:lstStyle/>
          <a:p>
            <a:pPr algn="ctr"/>
            <a:r>
              <a:rPr lang="en-AU" dirty="0"/>
              <a:t>End</a:t>
            </a:r>
          </a:p>
        </p:txBody>
      </p:sp>
    </p:spTree>
    <p:extLst>
      <p:ext uri="{BB962C8B-B14F-4D97-AF65-F5344CB8AC3E}">
        <p14:creationId xmlns:p14="http://schemas.microsoft.com/office/powerpoint/2010/main" val="65938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sp>
        <p:nvSpPr>
          <p:cNvPr id="4" name="Content Placeholder 2"/>
          <p:cNvSpPr txBox="1">
            <a:spLocks/>
          </p:cNvSpPr>
          <p:nvPr/>
        </p:nvSpPr>
        <p:spPr>
          <a:xfrm>
            <a:off x="3245127" y="5146051"/>
            <a:ext cx="137490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a:t>
            </a:r>
          </a:p>
        </p:txBody>
      </p:sp>
      <p:sp>
        <p:nvSpPr>
          <p:cNvPr id="5" name="Content Placeholder 2"/>
          <p:cNvSpPr txBox="1">
            <a:spLocks/>
          </p:cNvSpPr>
          <p:nvPr/>
        </p:nvSpPr>
        <p:spPr>
          <a:xfrm>
            <a:off x="8025855" y="3620914"/>
            <a:ext cx="1436198"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README</a:t>
            </a:r>
          </a:p>
        </p:txBody>
      </p:sp>
      <p:sp>
        <p:nvSpPr>
          <p:cNvPr id="9" name="Content Placeholder 2"/>
          <p:cNvSpPr txBox="1">
            <a:spLocks/>
          </p:cNvSpPr>
          <p:nvPr/>
        </p:nvSpPr>
        <p:spPr>
          <a:xfrm>
            <a:off x="5273740" y="4132604"/>
            <a:ext cx="187517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 Projects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17574" y="3620914"/>
            <a:ext cx="1630017" cy="1630017"/>
          </a:xfrm>
          <a:prstGeom prst="rect">
            <a:avLst/>
          </a:prstGeom>
        </p:spPr>
      </p:pic>
      <p:pic>
        <p:nvPicPr>
          <p:cNvPr id="16" name="Picture 15" descr="A screenshot of a body of water&#10;&#10;Description generated with low confidence"/>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31645" y="2762435"/>
            <a:ext cx="1917274" cy="1370169"/>
          </a:xfrm>
          <a:prstGeom prst="rect">
            <a:avLst/>
          </a:prstGeom>
        </p:spPr>
      </p:pic>
      <p:pic>
        <p:nvPicPr>
          <p:cNvPr id="18" name="Picture 17" descr="A close up of a sign&#10;&#10;Description generated with high confidence"/>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93714" y="2267195"/>
            <a:ext cx="1300480" cy="1300480"/>
          </a:xfrm>
          <a:prstGeom prst="rect">
            <a:avLst/>
          </a:prstGeom>
        </p:spPr>
      </p:pic>
      <p:cxnSp>
        <p:nvCxnSpPr>
          <p:cNvPr id="7" name="Connector: Elbow 6"/>
          <p:cNvCxnSpPr>
            <a:stCxn id="12" idx="0"/>
            <a:endCxn id="14" idx="0"/>
          </p:cNvCxnSpPr>
          <p:nvPr/>
        </p:nvCxnSpPr>
        <p:spPr>
          <a:xfrm rot="5400000" flipH="1" flipV="1">
            <a:off x="2186272" y="2797235"/>
            <a:ext cx="922631" cy="2569991"/>
          </a:xfrm>
          <a:prstGeom prst="bentConnector3">
            <a:avLst>
              <a:gd name="adj1" fmla="val 179358"/>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19" name="Connector: Elbow 18"/>
          <p:cNvCxnSpPr>
            <a:stCxn id="4" idx="2"/>
            <a:endCxn id="9" idx="2"/>
          </p:cNvCxnSpPr>
          <p:nvPr/>
        </p:nvCxnSpPr>
        <p:spPr>
          <a:xfrm rot="5400000" flipH="1" flipV="1">
            <a:off x="4565232" y="3953703"/>
            <a:ext cx="1013447" cy="2278748"/>
          </a:xfrm>
          <a:prstGeom prst="bentConnector3">
            <a:avLst>
              <a:gd name="adj1" fmla="val -5263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23" name="Connector: Elbow 22"/>
          <p:cNvCxnSpPr>
            <a:stCxn id="16" idx="0"/>
            <a:endCxn id="18" idx="0"/>
          </p:cNvCxnSpPr>
          <p:nvPr/>
        </p:nvCxnSpPr>
        <p:spPr>
          <a:xfrm rot="5400000" flipH="1" flipV="1">
            <a:off x="7219498" y="1237979"/>
            <a:ext cx="495240" cy="2553672"/>
          </a:xfrm>
          <a:prstGeom prst="bentConnector3">
            <a:avLst>
              <a:gd name="adj1" fmla="val 26122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sp>
        <p:nvSpPr>
          <p:cNvPr id="28" name="Content Placeholder 2"/>
          <p:cNvSpPr txBox="1">
            <a:spLocks/>
          </p:cNvSpPr>
          <p:nvPr/>
        </p:nvSpPr>
        <p:spPr>
          <a:xfrm>
            <a:off x="4158307" y="5810629"/>
            <a:ext cx="1915779" cy="425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AU" sz="2000" i="1" dirty="0"/>
          </a:p>
        </p:txBody>
      </p:sp>
      <p:sp>
        <p:nvSpPr>
          <p:cNvPr id="10" name="Content Placeholder 2"/>
          <p:cNvSpPr txBox="1">
            <a:spLocks/>
          </p:cNvSpPr>
          <p:nvPr/>
        </p:nvSpPr>
        <p:spPr>
          <a:xfrm>
            <a:off x="2024391" y="2700686"/>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Links</a:t>
            </a:r>
          </a:p>
        </p:txBody>
      </p:sp>
      <p:sp>
        <p:nvSpPr>
          <p:cNvPr id="29" name="Content Placeholder 2"/>
          <p:cNvSpPr txBox="1">
            <a:spLocks/>
          </p:cNvSpPr>
          <p:nvPr/>
        </p:nvSpPr>
        <p:spPr>
          <a:xfrm>
            <a:off x="4437579" y="5805222"/>
            <a:ext cx="1330730" cy="61350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2000" i="1" dirty="0"/>
              <a:t>Randomly selects</a:t>
            </a:r>
          </a:p>
        </p:txBody>
      </p:sp>
      <p:sp>
        <p:nvSpPr>
          <p:cNvPr id="30" name="Content Placeholder 2"/>
          <p:cNvSpPr txBox="1">
            <a:spLocks/>
          </p:cNvSpPr>
          <p:nvPr/>
        </p:nvSpPr>
        <p:spPr>
          <a:xfrm>
            <a:off x="6837384" y="1323899"/>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Fetches</a:t>
            </a:r>
          </a:p>
        </p:txBody>
      </p:sp>
      <p:sp>
        <p:nvSpPr>
          <p:cNvPr id="6" name="Speech Bubble: Oval 5"/>
          <p:cNvSpPr/>
          <p:nvPr/>
        </p:nvSpPr>
        <p:spPr>
          <a:xfrm>
            <a:off x="264120" y="1165283"/>
            <a:ext cx="4585252" cy="1287833"/>
          </a:xfrm>
          <a:prstGeom prst="wedgeEllipseCallout">
            <a:avLst>
              <a:gd name="adj1" fmla="val 75892"/>
              <a:gd name="adj2" fmla="val -1603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sz="2800" i="1" dirty="0"/>
              <a:t>Fetches the README and perform analysis</a:t>
            </a:r>
          </a:p>
        </p:txBody>
      </p:sp>
    </p:spTree>
    <p:extLst>
      <p:ext uri="{BB962C8B-B14F-4D97-AF65-F5344CB8AC3E}">
        <p14:creationId xmlns:p14="http://schemas.microsoft.com/office/powerpoint/2010/main" val="175660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0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1250"/>
                                        <p:tgtEl>
                                          <p:spTgt spid="30"/>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sp>
        <p:nvSpPr>
          <p:cNvPr id="4" name="Content Placeholder 2"/>
          <p:cNvSpPr txBox="1">
            <a:spLocks/>
          </p:cNvSpPr>
          <p:nvPr/>
        </p:nvSpPr>
        <p:spPr>
          <a:xfrm>
            <a:off x="3245127" y="5146051"/>
            <a:ext cx="137490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a:t>
            </a:r>
          </a:p>
        </p:txBody>
      </p:sp>
      <p:sp>
        <p:nvSpPr>
          <p:cNvPr id="5" name="Content Placeholder 2"/>
          <p:cNvSpPr txBox="1">
            <a:spLocks/>
          </p:cNvSpPr>
          <p:nvPr/>
        </p:nvSpPr>
        <p:spPr>
          <a:xfrm>
            <a:off x="8025855" y="3620914"/>
            <a:ext cx="1436198"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README</a:t>
            </a:r>
          </a:p>
        </p:txBody>
      </p:sp>
      <p:sp>
        <p:nvSpPr>
          <p:cNvPr id="8" name="Content Placeholder 2"/>
          <p:cNvSpPr txBox="1">
            <a:spLocks/>
          </p:cNvSpPr>
          <p:nvPr/>
        </p:nvSpPr>
        <p:spPr>
          <a:xfrm>
            <a:off x="9958748" y="2647872"/>
            <a:ext cx="1721124"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Results</a:t>
            </a:r>
          </a:p>
        </p:txBody>
      </p:sp>
      <p:sp>
        <p:nvSpPr>
          <p:cNvPr id="9" name="Content Placeholder 2"/>
          <p:cNvSpPr txBox="1">
            <a:spLocks/>
          </p:cNvSpPr>
          <p:nvPr/>
        </p:nvSpPr>
        <p:spPr>
          <a:xfrm>
            <a:off x="5273740" y="4132604"/>
            <a:ext cx="187517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 Projects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17574" y="3620914"/>
            <a:ext cx="1630017" cy="1630017"/>
          </a:xfrm>
          <a:prstGeom prst="rect">
            <a:avLst/>
          </a:prstGeom>
        </p:spPr>
      </p:pic>
      <p:pic>
        <p:nvPicPr>
          <p:cNvPr id="16" name="Picture 15" descr="A screenshot of a body of water&#10;&#10;Description generated with low confidence"/>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31645" y="2762435"/>
            <a:ext cx="1917274" cy="1370169"/>
          </a:xfrm>
          <a:prstGeom prst="rect">
            <a:avLst/>
          </a:prstGeom>
        </p:spPr>
      </p:pic>
      <p:pic>
        <p:nvPicPr>
          <p:cNvPr id="18" name="Picture 17" descr="A close up of a sign&#10;&#10;Description generated with high confidence"/>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93714" y="2267195"/>
            <a:ext cx="1300480" cy="130048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3938" y="642105"/>
            <a:ext cx="1850744" cy="1902070"/>
          </a:xfrm>
          <a:prstGeom prst="rect">
            <a:avLst/>
          </a:prstGeom>
        </p:spPr>
      </p:pic>
      <p:cxnSp>
        <p:nvCxnSpPr>
          <p:cNvPr id="7" name="Connector: Elbow 6"/>
          <p:cNvCxnSpPr>
            <a:stCxn id="12" idx="0"/>
            <a:endCxn id="14" idx="0"/>
          </p:cNvCxnSpPr>
          <p:nvPr/>
        </p:nvCxnSpPr>
        <p:spPr>
          <a:xfrm rot="5400000" flipH="1" flipV="1">
            <a:off x="2186272" y="2797235"/>
            <a:ext cx="922631" cy="2569991"/>
          </a:xfrm>
          <a:prstGeom prst="bentConnector3">
            <a:avLst>
              <a:gd name="adj1" fmla="val 179358"/>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19" name="Connector: Elbow 18"/>
          <p:cNvCxnSpPr>
            <a:stCxn id="4" idx="2"/>
            <a:endCxn id="9" idx="2"/>
          </p:cNvCxnSpPr>
          <p:nvPr/>
        </p:nvCxnSpPr>
        <p:spPr>
          <a:xfrm rot="5400000" flipH="1" flipV="1">
            <a:off x="4565232" y="3953703"/>
            <a:ext cx="1013447" cy="2278748"/>
          </a:xfrm>
          <a:prstGeom prst="bentConnector3">
            <a:avLst>
              <a:gd name="adj1" fmla="val -5263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23" name="Connector: Elbow 22"/>
          <p:cNvCxnSpPr>
            <a:stCxn id="16" idx="0"/>
            <a:endCxn id="18" idx="0"/>
          </p:cNvCxnSpPr>
          <p:nvPr/>
        </p:nvCxnSpPr>
        <p:spPr>
          <a:xfrm rot="5400000" flipH="1" flipV="1">
            <a:off x="7219498" y="1237979"/>
            <a:ext cx="495240" cy="2553672"/>
          </a:xfrm>
          <a:prstGeom prst="bentConnector3">
            <a:avLst>
              <a:gd name="adj1" fmla="val 26122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26" name="Connector: Elbow 25"/>
          <p:cNvCxnSpPr>
            <a:stCxn id="5" idx="2"/>
            <a:endCxn id="8" idx="2"/>
          </p:cNvCxnSpPr>
          <p:nvPr/>
        </p:nvCxnSpPr>
        <p:spPr>
          <a:xfrm rot="5400000" flipH="1" flipV="1">
            <a:off x="9295111" y="2550464"/>
            <a:ext cx="973042" cy="2075356"/>
          </a:xfrm>
          <a:prstGeom prst="bentConnector3">
            <a:avLst>
              <a:gd name="adj1" fmla="val -60265"/>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sp>
        <p:nvSpPr>
          <p:cNvPr id="28" name="Content Placeholder 2"/>
          <p:cNvSpPr txBox="1">
            <a:spLocks/>
          </p:cNvSpPr>
          <p:nvPr/>
        </p:nvSpPr>
        <p:spPr>
          <a:xfrm>
            <a:off x="4158307" y="5810629"/>
            <a:ext cx="1915779" cy="425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AU" sz="2000" i="1" dirty="0"/>
          </a:p>
        </p:txBody>
      </p:sp>
      <p:sp>
        <p:nvSpPr>
          <p:cNvPr id="10" name="Content Placeholder 2"/>
          <p:cNvSpPr txBox="1">
            <a:spLocks/>
          </p:cNvSpPr>
          <p:nvPr/>
        </p:nvSpPr>
        <p:spPr>
          <a:xfrm>
            <a:off x="2024391" y="2700686"/>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Links</a:t>
            </a:r>
          </a:p>
        </p:txBody>
      </p:sp>
      <p:sp>
        <p:nvSpPr>
          <p:cNvPr id="29" name="Content Placeholder 2"/>
          <p:cNvSpPr txBox="1">
            <a:spLocks/>
          </p:cNvSpPr>
          <p:nvPr/>
        </p:nvSpPr>
        <p:spPr>
          <a:xfrm>
            <a:off x="4437579" y="5805221"/>
            <a:ext cx="1330730" cy="708553"/>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2000" i="1" dirty="0"/>
              <a:t>Randomly selects</a:t>
            </a:r>
          </a:p>
        </p:txBody>
      </p:sp>
      <p:sp>
        <p:nvSpPr>
          <p:cNvPr id="30" name="Content Placeholder 2"/>
          <p:cNvSpPr txBox="1">
            <a:spLocks/>
          </p:cNvSpPr>
          <p:nvPr/>
        </p:nvSpPr>
        <p:spPr>
          <a:xfrm>
            <a:off x="6837384" y="1323899"/>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Fetches</a:t>
            </a:r>
          </a:p>
        </p:txBody>
      </p:sp>
      <p:sp>
        <p:nvSpPr>
          <p:cNvPr id="31" name="Content Placeholder 2"/>
          <p:cNvSpPr txBox="1">
            <a:spLocks/>
          </p:cNvSpPr>
          <p:nvPr/>
        </p:nvSpPr>
        <p:spPr>
          <a:xfrm>
            <a:off x="9131939" y="4377154"/>
            <a:ext cx="1444485" cy="613929"/>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Extracts &amp; Aggregates</a:t>
            </a:r>
          </a:p>
        </p:txBody>
      </p:sp>
      <p:sp>
        <p:nvSpPr>
          <p:cNvPr id="6" name="Speech Bubble: Oval 5"/>
          <p:cNvSpPr/>
          <p:nvPr/>
        </p:nvSpPr>
        <p:spPr>
          <a:xfrm>
            <a:off x="6472466" y="5502773"/>
            <a:ext cx="5719534" cy="1246083"/>
          </a:xfrm>
          <a:prstGeom prst="wedgeEllipseCallout">
            <a:avLst>
              <a:gd name="adj1" fmla="val 7466"/>
              <a:gd name="adj2" fmla="val -8753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sz="2400" dirty="0"/>
              <a:t>Extracts relevant information and aggregates in the form of summary</a:t>
            </a:r>
          </a:p>
        </p:txBody>
      </p:sp>
    </p:spTree>
    <p:extLst>
      <p:ext uri="{BB962C8B-B14F-4D97-AF65-F5344CB8AC3E}">
        <p14:creationId xmlns:p14="http://schemas.microsoft.com/office/powerpoint/2010/main" val="27606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0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1250"/>
                                        <p:tgtEl>
                                          <p:spTgt spid="31"/>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5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538"/>
            <a:ext cx="8555994" cy="840823"/>
          </a:xfrm>
        </p:spPr>
        <p:txBody>
          <a:bodyPr>
            <a:normAutofit fontScale="90000"/>
          </a:bodyPr>
          <a:lstStyle/>
          <a:p>
            <a:r>
              <a:rPr lang="en-AU" dirty="0"/>
              <a:t>Process flow of our proposed system</a:t>
            </a:r>
          </a:p>
        </p:txBody>
      </p:sp>
      <p:sp>
        <p:nvSpPr>
          <p:cNvPr id="3" name="Content Placeholder 2"/>
          <p:cNvSpPr>
            <a:spLocks noGrp="1"/>
          </p:cNvSpPr>
          <p:nvPr>
            <p:ph sz="quarter" idx="13"/>
          </p:nvPr>
        </p:nvSpPr>
        <p:spPr>
          <a:xfrm>
            <a:off x="295793" y="6151148"/>
            <a:ext cx="2133598" cy="453749"/>
          </a:xfrm>
        </p:spPr>
        <p:txBody>
          <a:bodyPr>
            <a:normAutofit fontScale="92500"/>
          </a:bodyPr>
          <a:lstStyle/>
          <a:p>
            <a:pPr marL="0" indent="0" algn="ctr">
              <a:buNone/>
            </a:pPr>
            <a:r>
              <a:rPr lang="en-AU" sz="2000" dirty="0"/>
              <a:t>Web application</a:t>
            </a:r>
          </a:p>
        </p:txBody>
      </p:sp>
      <p:sp>
        <p:nvSpPr>
          <p:cNvPr id="4" name="Content Placeholder 2"/>
          <p:cNvSpPr txBox="1">
            <a:spLocks/>
          </p:cNvSpPr>
          <p:nvPr/>
        </p:nvSpPr>
        <p:spPr>
          <a:xfrm>
            <a:off x="3245127" y="5146051"/>
            <a:ext cx="137490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a:t>
            </a:r>
          </a:p>
        </p:txBody>
      </p:sp>
      <p:sp>
        <p:nvSpPr>
          <p:cNvPr id="5" name="Content Placeholder 2"/>
          <p:cNvSpPr txBox="1">
            <a:spLocks/>
          </p:cNvSpPr>
          <p:nvPr/>
        </p:nvSpPr>
        <p:spPr>
          <a:xfrm>
            <a:off x="8025855" y="3620914"/>
            <a:ext cx="1436198"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README</a:t>
            </a:r>
          </a:p>
        </p:txBody>
      </p:sp>
      <p:sp>
        <p:nvSpPr>
          <p:cNvPr id="8" name="Content Placeholder 2"/>
          <p:cNvSpPr txBox="1">
            <a:spLocks/>
          </p:cNvSpPr>
          <p:nvPr/>
        </p:nvSpPr>
        <p:spPr>
          <a:xfrm>
            <a:off x="9958748" y="2647872"/>
            <a:ext cx="1721124"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Results</a:t>
            </a:r>
          </a:p>
        </p:txBody>
      </p:sp>
      <p:sp>
        <p:nvSpPr>
          <p:cNvPr id="9" name="Content Placeholder 2"/>
          <p:cNvSpPr txBox="1">
            <a:spLocks/>
          </p:cNvSpPr>
          <p:nvPr/>
        </p:nvSpPr>
        <p:spPr>
          <a:xfrm>
            <a:off x="5273740" y="4132604"/>
            <a:ext cx="1875179" cy="45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dirty="0"/>
              <a:t>GitHub Projects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6" y="4543545"/>
            <a:ext cx="1886572" cy="1470056"/>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17574" y="3620914"/>
            <a:ext cx="1630017" cy="1630017"/>
          </a:xfrm>
          <a:prstGeom prst="rect">
            <a:avLst/>
          </a:prstGeom>
        </p:spPr>
      </p:pic>
      <p:pic>
        <p:nvPicPr>
          <p:cNvPr id="16" name="Picture 15" descr="A screenshot of a body of water&#10;&#10;Description generated with low confidence"/>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31645" y="2762435"/>
            <a:ext cx="1917274" cy="1370169"/>
          </a:xfrm>
          <a:prstGeom prst="rect">
            <a:avLst/>
          </a:prstGeom>
        </p:spPr>
      </p:pic>
      <p:pic>
        <p:nvPicPr>
          <p:cNvPr id="18" name="Picture 17" descr="A close up of a sign&#10;&#10;Description generated with high confidence"/>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93714" y="2267195"/>
            <a:ext cx="1300480" cy="130048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3938" y="642105"/>
            <a:ext cx="1850744" cy="1902070"/>
          </a:xfrm>
          <a:prstGeom prst="rect">
            <a:avLst/>
          </a:prstGeom>
        </p:spPr>
      </p:pic>
      <p:cxnSp>
        <p:nvCxnSpPr>
          <p:cNvPr id="7" name="Connector: Elbow 6"/>
          <p:cNvCxnSpPr>
            <a:stCxn id="12" idx="0"/>
            <a:endCxn id="14" idx="0"/>
          </p:cNvCxnSpPr>
          <p:nvPr/>
        </p:nvCxnSpPr>
        <p:spPr>
          <a:xfrm rot="5400000" flipH="1" flipV="1">
            <a:off x="2186272" y="2797235"/>
            <a:ext cx="922631" cy="2569991"/>
          </a:xfrm>
          <a:prstGeom prst="bentConnector3">
            <a:avLst>
              <a:gd name="adj1" fmla="val 179358"/>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19" name="Connector: Elbow 18"/>
          <p:cNvCxnSpPr>
            <a:stCxn id="4" idx="2"/>
            <a:endCxn id="9" idx="2"/>
          </p:cNvCxnSpPr>
          <p:nvPr/>
        </p:nvCxnSpPr>
        <p:spPr>
          <a:xfrm rot="5400000" flipH="1" flipV="1">
            <a:off x="4565232" y="3953703"/>
            <a:ext cx="1013447" cy="2278748"/>
          </a:xfrm>
          <a:prstGeom prst="bentConnector3">
            <a:avLst>
              <a:gd name="adj1" fmla="val -5263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23" name="Connector: Elbow 22"/>
          <p:cNvCxnSpPr>
            <a:stCxn id="16" idx="0"/>
            <a:endCxn id="18" idx="0"/>
          </p:cNvCxnSpPr>
          <p:nvPr/>
        </p:nvCxnSpPr>
        <p:spPr>
          <a:xfrm rot="5400000" flipH="1" flipV="1">
            <a:off x="7219498" y="1237979"/>
            <a:ext cx="495240" cy="2553672"/>
          </a:xfrm>
          <a:prstGeom prst="bentConnector3">
            <a:avLst>
              <a:gd name="adj1" fmla="val 261223"/>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cxnSp>
        <p:nvCxnSpPr>
          <p:cNvPr id="26" name="Connector: Elbow 25"/>
          <p:cNvCxnSpPr>
            <a:stCxn id="5" idx="2"/>
            <a:endCxn id="8" idx="2"/>
          </p:cNvCxnSpPr>
          <p:nvPr/>
        </p:nvCxnSpPr>
        <p:spPr>
          <a:xfrm rot="5400000" flipH="1" flipV="1">
            <a:off x="9295111" y="2550464"/>
            <a:ext cx="973042" cy="2075356"/>
          </a:xfrm>
          <a:prstGeom prst="bentConnector3">
            <a:avLst>
              <a:gd name="adj1" fmla="val -60265"/>
            </a:avLst>
          </a:prstGeom>
          <a:ln w="28575">
            <a:headEnd w="lg" len="med"/>
            <a:tailEnd type="stealth" w="lg" len="med"/>
          </a:ln>
        </p:spPr>
        <p:style>
          <a:lnRef idx="3">
            <a:schemeClr val="dk1"/>
          </a:lnRef>
          <a:fillRef idx="0">
            <a:schemeClr val="dk1"/>
          </a:fillRef>
          <a:effectRef idx="2">
            <a:schemeClr val="dk1"/>
          </a:effectRef>
          <a:fontRef idx="minor">
            <a:schemeClr val="tx1"/>
          </a:fontRef>
        </p:style>
      </p:cxnSp>
      <p:sp>
        <p:nvSpPr>
          <p:cNvPr id="28" name="Content Placeholder 2"/>
          <p:cNvSpPr txBox="1">
            <a:spLocks/>
          </p:cNvSpPr>
          <p:nvPr/>
        </p:nvSpPr>
        <p:spPr>
          <a:xfrm>
            <a:off x="4158307" y="5810629"/>
            <a:ext cx="1915779" cy="425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AU" sz="2000" i="1" dirty="0"/>
          </a:p>
        </p:txBody>
      </p:sp>
      <p:sp>
        <p:nvSpPr>
          <p:cNvPr id="10" name="Content Placeholder 2"/>
          <p:cNvSpPr txBox="1">
            <a:spLocks/>
          </p:cNvSpPr>
          <p:nvPr/>
        </p:nvSpPr>
        <p:spPr>
          <a:xfrm>
            <a:off x="2024391" y="2700686"/>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Links</a:t>
            </a:r>
          </a:p>
        </p:txBody>
      </p:sp>
      <p:sp>
        <p:nvSpPr>
          <p:cNvPr id="29" name="Content Placeholder 2"/>
          <p:cNvSpPr txBox="1">
            <a:spLocks/>
          </p:cNvSpPr>
          <p:nvPr/>
        </p:nvSpPr>
        <p:spPr>
          <a:xfrm>
            <a:off x="4437579" y="5805221"/>
            <a:ext cx="1330730" cy="708553"/>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2000" i="1" dirty="0"/>
              <a:t>Randomly selects</a:t>
            </a:r>
          </a:p>
        </p:txBody>
      </p:sp>
      <p:sp>
        <p:nvSpPr>
          <p:cNvPr id="30" name="Content Placeholder 2"/>
          <p:cNvSpPr txBox="1">
            <a:spLocks/>
          </p:cNvSpPr>
          <p:nvPr/>
        </p:nvSpPr>
        <p:spPr>
          <a:xfrm>
            <a:off x="6837384" y="1323899"/>
            <a:ext cx="1246391" cy="4250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Fetches</a:t>
            </a:r>
          </a:p>
        </p:txBody>
      </p:sp>
      <p:sp>
        <p:nvSpPr>
          <p:cNvPr id="31" name="Content Placeholder 2"/>
          <p:cNvSpPr txBox="1">
            <a:spLocks/>
          </p:cNvSpPr>
          <p:nvPr/>
        </p:nvSpPr>
        <p:spPr>
          <a:xfrm>
            <a:off x="9131939" y="4377155"/>
            <a:ext cx="1444485" cy="555988"/>
          </a:xfrm>
          <a:prstGeom prst="rect">
            <a:avLst/>
          </a:prstGeo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sz="2000" i="1" dirty="0"/>
              <a:t>Extracts &amp; Aggregates</a:t>
            </a:r>
          </a:p>
        </p:txBody>
      </p:sp>
    </p:spTree>
    <p:extLst>
      <p:ext uri="{BB962C8B-B14F-4D97-AF65-F5344CB8AC3E}">
        <p14:creationId xmlns:p14="http://schemas.microsoft.com/office/powerpoint/2010/main" val="94661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057" y="605736"/>
            <a:ext cx="9603275" cy="1049235"/>
          </a:xfrm>
        </p:spPr>
        <p:txBody>
          <a:bodyPr/>
          <a:lstStyle/>
          <a:p>
            <a:r>
              <a:rPr lang="en-AU" dirty="0"/>
              <a:t>Outline</a:t>
            </a:r>
          </a:p>
        </p:txBody>
      </p:sp>
      <p:sp>
        <p:nvSpPr>
          <p:cNvPr id="3" name="Content Placeholder 2"/>
          <p:cNvSpPr>
            <a:spLocks noGrp="1"/>
          </p:cNvSpPr>
          <p:nvPr>
            <p:ph idx="1"/>
          </p:nvPr>
        </p:nvSpPr>
        <p:spPr>
          <a:xfrm>
            <a:off x="1319056" y="2227766"/>
            <a:ext cx="9603275" cy="3854982"/>
          </a:xfrm>
        </p:spPr>
        <p:txBody>
          <a:bodyPr>
            <a:normAutofit lnSpcReduction="10000"/>
          </a:bodyPr>
          <a:lstStyle/>
          <a:p>
            <a:pPr lvl="0"/>
            <a:r>
              <a:rPr lang="en-US" dirty="0"/>
              <a:t>What is our project goals?</a:t>
            </a:r>
            <a:endParaRPr lang="en-AU" dirty="0"/>
          </a:p>
          <a:p>
            <a:pPr lvl="0"/>
            <a:r>
              <a:rPr lang="en-US" dirty="0"/>
              <a:t>What were our main requirements?</a:t>
            </a:r>
            <a:endParaRPr lang="en-AU" dirty="0"/>
          </a:p>
          <a:p>
            <a:pPr lvl="0"/>
            <a:r>
              <a:rPr lang="en-US" dirty="0"/>
              <a:t>What was achieved in our project?</a:t>
            </a:r>
            <a:endParaRPr lang="en-AU" dirty="0"/>
          </a:p>
          <a:p>
            <a:pPr lvl="0"/>
            <a:r>
              <a:rPr lang="en-US" dirty="0"/>
              <a:t>What were our additional requirements?</a:t>
            </a:r>
            <a:endParaRPr lang="en-AU" dirty="0"/>
          </a:p>
          <a:p>
            <a:pPr lvl="0"/>
            <a:r>
              <a:rPr lang="en-US" dirty="0"/>
              <a:t>How we build our proposed system?</a:t>
            </a:r>
            <a:endParaRPr lang="en-AU" dirty="0"/>
          </a:p>
          <a:p>
            <a:pPr lvl="0"/>
            <a:r>
              <a:rPr lang="en-US" dirty="0"/>
              <a:t>What software tools we have chosen? Why?</a:t>
            </a:r>
            <a:endParaRPr lang="en-AU" dirty="0"/>
          </a:p>
          <a:p>
            <a:pPr lvl="0"/>
            <a:r>
              <a:rPr lang="en-US" dirty="0"/>
              <a:t>What have we learned in this project?</a:t>
            </a:r>
            <a:endParaRPr lang="en-AU" dirty="0"/>
          </a:p>
          <a:p>
            <a:pPr lvl="0"/>
            <a:r>
              <a:rPr lang="en-US" dirty="0"/>
              <a:t>Future Development</a:t>
            </a:r>
            <a:endParaRPr lang="en-AU" dirty="0"/>
          </a:p>
        </p:txBody>
      </p:sp>
    </p:spTree>
    <p:extLst>
      <p:ext uri="{BB962C8B-B14F-4D97-AF65-F5344CB8AC3E}">
        <p14:creationId xmlns:p14="http://schemas.microsoft.com/office/powerpoint/2010/main" val="295906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750"/>
                                        <p:tgtEl>
                                          <p:spTgt spid="3">
                                            <p:txEl>
                                              <p:pRg st="1" end="1"/>
                                            </p:txEl>
                                          </p:spTgt>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750"/>
                                        <p:tgtEl>
                                          <p:spTgt spid="3">
                                            <p:txEl>
                                              <p:pRg st="2" end="2"/>
                                            </p:txEl>
                                          </p:spTgt>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750"/>
                                        <p:tgtEl>
                                          <p:spTgt spid="3">
                                            <p:txEl>
                                              <p:pRg st="3" end="3"/>
                                            </p:txEl>
                                          </p:spTgt>
                                        </p:tgtEl>
                                      </p:cBhvr>
                                    </p:animEffect>
                                  </p:childTnLst>
                                </p:cTn>
                              </p:par>
                            </p:childTnLst>
                          </p:cTn>
                        </p:par>
                        <p:par>
                          <p:cTn id="20" fill="hold">
                            <p:stCondLst>
                              <p:cond delay="275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750"/>
                                        <p:tgtEl>
                                          <p:spTgt spid="3">
                                            <p:txEl>
                                              <p:pRg st="4" end="4"/>
                                            </p:txEl>
                                          </p:spTgt>
                                        </p:tgtEl>
                                      </p:cBhvr>
                                    </p:animEffect>
                                  </p:childTnLst>
                                </p:cTn>
                              </p:par>
                            </p:childTnLst>
                          </p:cTn>
                        </p:par>
                        <p:par>
                          <p:cTn id="24" fill="hold">
                            <p:stCondLst>
                              <p:cond delay="3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750"/>
                                        <p:tgtEl>
                                          <p:spTgt spid="3">
                                            <p:txEl>
                                              <p:pRg st="5" end="5"/>
                                            </p:txEl>
                                          </p:spTgt>
                                        </p:tgtEl>
                                      </p:cBhvr>
                                    </p:animEffect>
                                  </p:childTnLst>
                                </p:cTn>
                              </p:par>
                            </p:childTnLst>
                          </p:cTn>
                        </p:par>
                        <p:par>
                          <p:cTn id="28" fill="hold">
                            <p:stCondLst>
                              <p:cond delay="4250"/>
                            </p:stCondLst>
                            <p:childTnLst>
                              <p:par>
                                <p:cTn id="29" presetID="22" presetClass="entr" presetSubtype="1"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750"/>
                                        <p:tgtEl>
                                          <p:spTgt spid="3">
                                            <p:txEl>
                                              <p:pRg st="6" end="6"/>
                                            </p:txEl>
                                          </p:spTgt>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up)">
                                      <p:cBhvr>
                                        <p:cTn id="35" dur="7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_rels/theme8.xml.rels><?xml version="1.0" encoding="UTF-8" standalone="yes"?>
<Relationships xmlns="http://schemas.openxmlformats.org/package/2006/relationships"><Relationship Id="rId1" Type="http://schemas.openxmlformats.org/officeDocument/2006/relationships/image" Target="../media/image5.jpeg"/></Relationships>
</file>

<file path=ppt/theme/_rels/theme9.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8.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9.xml><?xml version="1.0" encoding="utf-8"?>
<a:theme xmlns:a="http://schemas.openxmlformats.org/drawingml/2006/main" name="2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2214</TotalTime>
  <Words>4257</Words>
  <Application>Microsoft Office PowerPoint</Application>
  <PresentationFormat>Widescreen</PresentationFormat>
  <Paragraphs>480</Paragraphs>
  <Slides>54</Slides>
  <Notes>46</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54</vt:i4>
      </vt:variant>
    </vt:vector>
  </HeadingPairs>
  <TitlesOfParts>
    <vt:vector size="74" baseType="lpstr">
      <vt:lpstr>DengXian</vt:lpstr>
      <vt:lpstr>宋体</vt:lpstr>
      <vt:lpstr>Arial</vt:lpstr>
      <vt:lpstr>Blackadder ITC</vt:lpstr>
      <vt:lpstr>Calibri</vt:lpstr>
      <vt:lpstr>Calibri Light</vt:lpstr>
      <vt:lpstr>Century Gothic</vt:lpstr>
      <vt:lpstr>Gill Sans MT</vt:lpstr>
      <vt:lpstr>Times New Roman</vt:lpstr>
      <vt:lpstr>Tw Cen MT</vt:lpstr>
      <vt:lpstr>Wingdings 3</vt:lpstr>
      <vt:lpstr>Office Theme</vt:lpstr>
      <vt:lpstr>Droplet</vt:lpstr>
      <vt:lpstr>1_Droplet</vt:lpstr>
      <vt:lpstr>Gallery</vt:lpstr>
      <vt:lpstr>1_Gallery</vt:lpstr>
      <vt:lpstr>Ion</vt:lpstr>
      <vt:lpstr>Retrospect</vt:lpstr>
      <vt:lpstr>1_Ion</vt:lpstr>
      <vt:lpstr>2_Ion</vt:lpstr>
      <vt:lpstr>Team 8: Analysing the content of README files on the GitHub</vt:lpstr>
      <vt:lpstr>What is our project doing?</vt:lpstr>
      <vt:lpstr>Process flow of our proposed system</vt:lpstr>
      <vt:lpstr>Process flow of our proposed system</vt:lpstr>
      <vt:lpstr>Process flow of our proposed system</vt:lpstr>
      <vt:lpstr>Process flow of our proposed system</vt:lpstr>
      <vt:lpstr>Process flow of our proposed system</vt:lpstr>
      <vt:lpstr>Process flow of our proposed system</vt:lpstr>
      <vt:lpstr>Outline</vt:lpstr>
      <vt:lpstr>What is our project goals?</vt:lpstr>
      <vt:lpstr>What is our project goals?</vt:lpstr>
      <vt:lpstr>What were our main requirements?</vt:lpstr>
      <vt:lpstr>What was achieved in our project? </vt:lpstr>
      <vt:lpstr>What was achieved in our project? </vt:lpstr>
      <vt:lpstr>What was achieved in our project? </vt:lpstr>
      <vt:lpstr>What was achieved in our project? </vt:lpstr>
      <vt:lpstr>What was achieved in our project? </vt:lpstr>
      <vt:lpstr>What was achieved in our project? </vt:lpstr>
      <vt:lpstr>What was achieved in our project? </vt:lpstr>
      <vt:lpstr>Where our project meets the goals?</vt:lpstr>
      <vt:lpstr>What were our additional requirements?</vt:lpstr>
      <vt:lpstr>What were our additional requirements?</vt:lpstr>
      <vt:lpstr>How we build our proposed system?</vt:lpstr>
      <vt:lpstr>How we build our proposed system?</vt:lpstr>
      <vt:lpstr>How we build our proposed system?</vt:lpstr>
      <vt:lpstr>How we build our proposed system?</vt:lpstr>
      <vt:lpstr>How we build our proposed system?</vt:lpstr>
      <vt:lpstr>How we build our proposed system?</vt:lpstr>
      <vt:lpstr>Integration testing</vt:lpstr>
      <vt:lpstr>System testing</vt:lpstr>
      <vt:lpstr>How we build our proposed system?</vt:lpstr>
      <vt:lpstr>How we build our proposed system?</vt:lpstr>
      <vt:lpstr>Programming languages chosen</vt:lpstr>
      <vt:lpstr>What choose python?</vt:lpstr>
      <vt:lpstr>What choose python?</vt:lpstr>
      <vt:lpstr>What choose python?</vt:lpstr>
      <vt:lpstr>What choose python?</vt:lpstr>
      <vt:lpstr>What software development tools we have chosen?</vt:lpstr>
      <vt:lpstr>What software development tools we have chosen?</vt:lpstr>
      <vt:lpstr>What software development tools we have chosen?</vt:lpstr>
      <vt:lpstr>What have we learned in this project?</vt:lpstr>
      <vt:lpstr>What have we learned in this project?</vt:lpstr>
      <vt:lpstr>What have we learned in this project?</vt:lpstr>
      <vt:lpstr>What have we learned in this project?</vt:lpstr>
      <vt:lpstr>What have we learned in this project?</vt:lpstr>
      <vt:lpstr>What have we learned in this project?</vt:lpstr>
      <vt:lpstr>PowerPoint Presentation</vt:lpstr>
      <vt:lpstr>What have we learned in this project?</vt:lpstr>
      <vt:lpstr>What have we learned in this project?</vt:lpstr>
      <vt:lpstr>Future Development</vt:lpstr>
      <vt:lpstr>Future Development</vt:lpstr>
      <vt:lpstr>Future Development</vt:lpstr>
      <vt:lpstr>Demonstration Time!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8: Analysing the content of README files on the GitHub</dc:title>
  <dc:creator>I-Sheng Chris Wang</dc:creator>
  <cp:lastModifiedBy>I-Sheng Chris Wang</cp:lastModifiedBy>
  <cp:revision>109</cp:revision>
  <dcterms:created xsi:type="dcterms:W3CDTF">2017-06-03T04:54:39Z</dcterms:created>
  <dcterms:modified xsi:type="dcterms:W3CDTF">2017-06-09T02:21:23Z</dcterms:modified>
</cp:coreProperties>
</file>